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66" r:id="rId3"/>
    <p:sldId id="267" r:id="rId4"/>
    <p:sldId id="257" r:id="rId5"/>
    <p:sldId id="258" r:id="rId6"/>
    <p:sldId id="265" r:id="rId7"/>
    <p:sldId id="263" r:id="rId8"/>
    <p:sldId id="264" r:id="rId9"/>
    <p:sldId id="259" r:id="rId10"/>
    <p:sldId id="260" r:id="rId11"/>
    <p:sldId id="261" r:id="rId12"/>
    <p:sldId id="262" r:id="rId13"/>
    <p:sldId id="268" r:id="rId14"/>
  </p:sldIdLst>
  <p:sldSz cx="6858000" cy="9144000" type="letter"/>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9000"/>
    <a:srgbClr val="F3EBF9"/>
    <a:srgbClr val="ECDFF5"/>
    <a:srgbClr val="2F55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800" autoAdjust="0"/>
    <p:restoredTop sz="96959"/>
  </p:normalViewPr>
  <p:slideViewPr>
    <p:cSldViewPr snapToGrid="0" snapToObjects="1">
      <p:cViewPr>
        <p:scale>
          <a:sx n="100" d="100"/>
          <a:sy n="100" d="100"/>
        </p:scale>
        <p:origin x="1394" y="-129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496484"/>
            <a:ext cx="5829300" cy="3183467"/>
          </a:xfrm>
        </p:spPr>
        <p:txBody>
          <a:bodyPr anchor="b"/>
          <a:lstStyle>
            <a:lvl1pPr algn="ctr">
              <a:defRPr sz="4500"/>
            </a:lvl1pPr>
          </a:lstStyle>
          <a:p>
            <a:r>
              <a:rPr lang="en-US" smtClean="0"/>
              <a:t>Click to edit Master title style</a:t>
            </a:r>
            <a:endParaRPr lang="en-US" dirty="0"/>
          </a:p>
        </p:txBody>
      </p:sp>
      <p:sp>
        <p:nvSpPr>
          <p:cNvPr id="3" name="Subtitle 2"/>
          <p:cNvSpPr>
            <a:spLocks noGrp="1"/>
          </p:cNvSpPr>
          <p:nvPr>
            <p:ph type="subTitle" idx="1"/>
          </p:nvPr>
        </p:nvSpPr>
        <p:spPr>
          <a:xfrm>
            <a:off x="857250" y="4802718"/>
            <a:ext cx="5143500" cy="2207683"/>
          </a:xfrm>
        </p:spPr>
        <p:txBody>
          <a:bodyPr/>
          <a:lstStyle>
            <a:lvl1pPr marL="0" indent="0" algn="ctr">
              <a:buNone/>
              <a:defRPr sz="1800"/>
            </a:lvl1pPr>
            <a:lvl2pPr marL="342898" indent="0" algn="ctr">
              <a:buNone/>
              <a:defRPr sz="1500"/>
            </a:lvl2pPr>
            <a:lvl3pPr marL="685796" indent="0" algn="ctr">
              <a:buNone/>
              <a:defRPr sz="1350"/>
            </a:lvl3pPr>
            <a:lvl4pPr marL="1028694" indent="0" algn="ctr">
              <a:buNone/>
              <a:defRPr sz="1200"/>
            </a:lvl4pPr>
            <a:lvl5pPr marL="1371592" indent="0" algn="ctr">
              <a:buNone/>
              <a:defRPr sz="1200"/>
            </a:lvl5pPr>
            <a:lvl6pPr marL="1714490" indent="0" algn="ctr">
              <a:buNone/>
              <a:defRPr sz="1200"/>
            </a:lvl6pPr>
            <a:lvl7pPr marL="2057388" indent="0" algn="ctr">
              <a:buNone/>
              <a:defRPr sz="1200"/>
            </a:lvl7pPr>
            <a:lvl8pPr marL="2400286" indent="0" algn="ctr">
              <a:buNone/>
              <a:defRPr sz="1200"/>
            </a:lvl8pPr>
            <a:lvl9pPr marL="2743185"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D67EFAC-408E-2040-899A-7A6974C0AF2D}"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26A1A5-C760-5A4F-B895-2CED3EB01B81}" type="slidenum">
              <a:rPr lang="en-US" smtClean="0"/>
              <a:t>‹#›</a:t>
            </a:fld>
            <a:endParaRPr lang="en-US"/>
          </a:p>
        </p:txBody>
      </p:sp>
    </p:spTree>
    <p:extLst>
      <p:ext uri="{BB962C8B-B14F-4D97-AF65-F5344CB8AC3E}">
        <p14:creationId xmlns:p14="http://schemas.microsoft.com/office/powerpoint/2010/main" val="1529419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D67EFAC-408E-2040-899A-7A6974C0AF2D}"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26A1A5-C760-5A4F-B895-2CED3EB01B81}" type="slidenum">
              <a:rPr lang="en-US" smtClean="0"/>
              <a:t>‹#›</a:t>
            </a:fld>
            <a:endParaRPr lang="en-US"/>
          </a:p>
        </p:txBody>
      </p:sp>
    </p:spTree>
    <p:extLst>
      <p:ext uri="{BB962C8B-B14F-4D97-AF65-F5344CB8AC3E}">
        <p14:creationId xmlns:p14="http://schemas.microsoft.com/office/powerpoint/2010/main" val="2053945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486835"/>
            <a:ext cx="1478756" cy="7749117"/>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71488" y="486835"/>
            <a:ext cx="4350544" cy="77491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D67EFAC-408E-2040-899A-7A6974C0AF2D}"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26A1A5-C760-5A4F-B895-2CED3EB01B81}" type="slidenum">
              <a:rPr lang="en-US" smtClean="0"/>
              <a:t>‹#›</a:t>
            </a:fld>
            <a:endParaRPr lang="en-US"/>
          </a:p>
        </p:txBody>
      </p:sp>
    </p:spTree>
    <p:extLst>
      <p:ext uri="{BB962C8B-B14F-4D97-AF65-F5344CB8AC3E}">
        <p14:creationId xmlns:p14="http://schemas.microsoft.com/office/powerpoint/2010/main" val="2006481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D67EFAC-408E-2040-899A-7A6974C0AF2D}"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26A1A5-C760-5A4F-B895-2CED3EB01B81}" type="slidenum">
              <a:rPr lang="en-US" smtClean="0"/>
              <a:t>‹#›</a:t>
            </a:fld>
            <a:endParaRPr lang="en-US"/>
          </a:p>
        </p:txBody>
      </p:sp>
    </p:spTree>
    <p:extLst>
      <p:ext uri="{BB962C8B-B14F-4D97-AF65-F5344CB8AC3E}">
        <p14:creationId xmlns:p14="http://schemas.microsoft.com/office/powerpoint/2010/main" val="1729648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8" y="2279654"/>
            <a:ext cx="5915025" cy="3803649"/>
          </a:xfrm>
        </p:spPr>
        <p:txBody>
          <a:bodyPr anchor="b"/>
          <a:lstStyle>
            <a:lvl1pPr>
              <a:defRPr sz="4500"/>
            </a:lvl1pPr>
          </a:lstStyle>
          <a:p>
            <a:r>
              <a:rPr lang="en-US" smtClean="0"/>
              <a:t>Click to edit Master title style</a:t>
            </a:r>
            <a:endParaRPr lang="en-US" dirty="0"/>
          </a:p>
        </p:txBody>
      </p:sp>
      <p:sp>
        <p:nvSpPr>
          <p:cNvPr id="3" name="Text Placeholder 2"/>
          <p:cNvSpPr>
            <a:spLocks noGrp="1"/>
          </p:cNvSpPr>
          <p:nvPr>
            <p:ph type="body" idx="1"/>
          </p:nvPr>
        </p:nvSpPr>
        <p:spPr>
          <a:xfrm>
            <a:off x="467918" y="6119286"/>
            <a:ext cx="5915025" cy="2000249"/>
          </a:xfrm>
        </p:spPr>
        <p:txBody>
          <a:bodyPr/>
          <a:lstStyle>
            <a:lvl1pPr marL="0" indent="0">
              <a:buNone/>
              <a:defRPr sz="1800">
                <a:solidFill>
                  <a:schemeClr val="tx1"/>
                </a:solidFill>
              </a:defRPr>
            </a:lvl1pPr>
            <a:lvl2pPr marL="342898" indent="0">
              <a:buNone/>
              <a:defRPr sz="1500">
                <a:solidFill>
                  <a:schemeClr val="tx1">
                    <a:tint val="75000"/>
                  </a:schemeClr>
                </a:solidFill>
              </a:defRPr>
            </a:lvl2pPr>
            <a:lvl3pPr marL="685796" indent="0">
              <a:buNone/>
              <a:defRPr sz="1350">
                <a:solidFill>
                  <a:schemeClr val="tx1">
                    <a:tint val="75000"/>
                  </a:schemeClr>
                </a:solidFill>
              </a:defRPr>
            </a:lvl3pPr>
            <a:lvl4pPr marL="1028694" indent="0">
              <a:buNone/>
              <a:defRPr sz="1200">
                <a:solidFill>
                  <a:schemeClr val="tx1">
                    <a:tint val="75000"/>
                  </a:schemeClr>
                </a:solidFill>
              </a:defRPr>
            </a:lvl4pPr>
            <a:lvl5pPr marL="1371592" indent="0">
              <a:buNone/>
              <a:defRPr sz="1200">
                <a:solidFill>
                  <a:schemeClr val="tx1">
                    <a:tint val="75000"/>
                  </a:schemeClr>
                </a:solidFill>
              </a:defRPr>
            </a:lvl5pPr>
            <a:lvl6pPr marL="1714490" indent="0">
              <a:buNone/>
              <a:defRPr sz="1200">
                <a:solidFill>
                  <a:schemeClr val="tx1">
                    <a:tint val="75000"/>
                  </a:schemeClr>
                </a:solidFill>
              </a:defRPr>
            </a:lvl6pPr>
            <a:lvl7pPr marL="2057388" indent="0">
              <a:buNone/>
              <a:defRPr sz="1200">
                <a:solidFill>
                  <a:schemeClr val="tx1">
                    <a:tint val="75000"/>
                  </a:schemeClr>
                </a:solidFill>
              </a:defRPr>
            </a:lvl7pPr>
            <a:lvl8pPr marL="2400286" indent="0">
              <a:buNone/>
              <a:defRPr sz="1200">
                <a:solidFill>
                  <a:schemeClr val="tx1">
                    <a:tint val="75000"/>
                  </a:schemeClr>
                </a:solidFill>
              </a:defRPr>
            </a:lvl8pPr>
            <a:lvl9pPr marL="2743185"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D67EFAC-408E-2040-899A-7A6974C0AF2D}"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26A1A5-C760-5A4F-B895-2CED3EB01B81}" type="slidenum">
              <a:rPr lang="en-US" smtClean="0"/>
              <a:t>‹#›</a:t>
            </a:fld>
            <a:endParaRPr lang="en-US"/>
          </a:p>
        </p:txBody>
      </p:sp>
    </p:spTree>
    <p:extLst>
      <p:ext uri="{BB962C8B-B14F-4D97-AF65-F5344CB8AC3E}">
        <p14:creationId xmlns:p14="http://schemas.microsoft.com/office/powerpoint/2010/main" val="1855962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71488" y="2434167"/>
            <a:ext cx="2914650" cy="580178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471863" y="2434167"/>
            <a:ext cx="2914650" cy="580178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D67EFAC-408E-2040-899A-7A6974C0AF2D}" type="datetimeFigureOut">
              <a:rPr lang="en-US" smtClean="0"/>
              <a:t>11/7/2015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26A1A5-C760-5A4F-B895-2CED3EB01B81}" type="slidenum">
              <a:rPr lang="en-US" smtClean="0"/>
              <a:t>‹#›</a:t>
            </a:fld>
            <a:endParaRPr lang="en-US"/>
          </a:p>
        </p:txBody>
      </p:sp>
    </p:spTree>
    <p:extLst>
      <p:ext uri="{BB962C8B-B14F-4D97-AF65-F5344CB8AC3E}">
        <p14:creationId xmlns:p14="http://schemas.microsoft.com/office/powerpoint/2010/main" val="961563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3" y="486836"/>
            <a:ext cx="5915025" cy="176741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472381" y="2241552"/>
            <a:ext cx="2901255" cy="1098549"/>
          </a:xfrm>
        </p:spPr>
        <p:txBody>
          <a:bodyPr anchor="b"/>
          <a:lstStyle>
            <a:lvl1pPr marL="0" indent="0">
              <a:buNone/>
              <a:defRPr sz="1800" b="1"/>
            </a:lvl1pPr>
            <a:lvl2pPr marL="342898" indent="0">
              <a:buNone/>
              <a:defRPr sz="1500" b="1"/>
            </a:lvl2pPr>
            <a:lvl3pPr marL="685796" indent="0">
              <a:buNone/>
              <a:defRPr sz="1350" b="1"/>
            </a:lvl3pPr>
            <a:lvl4pPr marL="1028694" indent="0">
              <a:buNone/>
              <a:defRPr sz="1200" b="1"/>
            </a:lvl4pPr>
            <a:lvl5pPr marL="1371592" indent="0">
              <a:buNone/>
              <a:defRPr sz="1200" b="1"/>
            </a:lvl5pPr>
            <a:lvl6pPr marL="1714490" indent="0">
              <a:buNone/>
              <a:defRPr sz="1200" b="1"/>
            </a:lvl6pPr>
            <a:lvl7pPr marL="2057388" indent="0">
              <a:buNone/>
              <a:defRPr sz="1200" b="1"/>
            </a:lvl7pPr>
            <a:lvl8pPr marL="2400286" indent="0">
              <a:buNone/>
              <a:defRPr sz="1200" b="1"/>
            </a:lvl8pPr>
            <a:lvl9pPr marL="2743185"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72381" y="3340101"/>
            <a:ext cx="2901255" cy="491278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471865" y="2241552"/>
            <a:ext cx="2915543" cy="1098549"/>
          </a:xfrm>
        </p:spPr>
        <p:txBody>
          <a:bodyPr anchor="b"/>
          <a:lstStyle>
            <a:lvl1pPr marL="0" indent="0">
              <a:buNone/>
              <a:defRPr sz="1800" b="1"/>
            </a:lvl1pPr>
            <a:lvl2pPr marL="342898" indent="0">
              <a:buNone/>
              <a:defRPr sz="1500" b="1"/>
            </a:lvl2pPr>
            <a:lvl3pPr marL="685796" indent="0">
              <a:buNone/>
              <a:defRPr sz="1350" b="1"/>
            </a:lvl3pPr>
            <a:lvl4pPr marL="1028694" indent="0">
              <a:buNone/>
              <a:defRPr sz="1200" b="1"/>
            </a:lvl4pPr>
            <a:lvl5pPr marL="1371592" indent="0">
              <a:buNone/>
              <a:defRPr sz="1200" b="1"/>
            </a:lvl5pPr>
            <a:lvl6pPr marL="1714490" indent="0">
              <a:buNone/>
              <a:defRPr sz="1200" b="1"/>
            </a:lvl6pPr>
            <a:lvl7pPr marL="2057388" indent="0">
              <a:buNone/>
              <a:defRPr sz="1200" b="1"/>
            </a:lvl7pPr>
            <a:lvl8pPr marL="2400286" indent="0">
              <a:buNone/>
              <a:defRPr sz="1200" b="1"/>
            </a:lvl8pPr>
            <a:lvl9pPr marL="2743185"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3471865" y="3340101"/>
            <a:ext cx="2915543" cy="491278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D67EFAC-408E-2040-899A-7A6974C0AF2D}" type="datetimeFigureOut">
              <a:rPr lang="en-US" smtClean="0"/>
              <a:t>11/7/2015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26A1A5-C760-5A4F-B895-2CED3EB01B81}" type="slidenum">
              <a:rPr lang="en-US" smtClean="0"/>
              <a:t>‹#›</a:t>
            </a:fld>
            <a:endParaRPr lang="en-US"/>
          </a:p>
        </p:txBody>
      </p:sp>
    </p:spTree>
    <p:extLst>
      <p:ext uri="{BB962C8B-B14F-4D97-AF65-F5344CB8AC3E}">
        <p14:creationId xmlns:p14="http://schemas.microsoft.com/office/powerpoint/2010/main" val="1177267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D67EFAC-408E-2040-899A-7A6974C0AF2D}" type="datetimeFigureOut">
              <a:rPr lang="en-US" smtClean="0"/>
              <a:t>11/7/2015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26A1A5-C760-5A4F-B895-2CED3EB01B81}" type="slidenum">
              <a:rPr lang="en-US" smtClean="0"/>
              <a:t>‹#›</a:t>
            </a:fld>
            <a:endParaRPr lang="en-US"/>
          </a:p>
        </p:txBody>
      </p:sp>
    </p:spTree>
    <p:extLst>
      <p:ext uri="{BB962C8B-B14F-4D97-AF65-F5344CB8AC3E}">
        <p14:creationId xmlns:p14="http://schemas.microsoft.com/office/powerpoint/2010/main" val="1561511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67EFAC-408E-2040-899A-7A6974C0AF2D}" type="datetimeFigureOut">
              <a:rPr lang="en-US" smtClean="0"/>
              <a:t>11/7/2015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26A1A5-C760-5A4F-B895-2CED3EB01B81}" type="slidenum">
              <a:rPr lang="en-US" smtClean="0"/>
              <a:t>‹#›</a:t>
            </a:fld>
            <a:endParaRPr lang="en-US"/>
          </a:p>
        </p:txBody>
      </p:sp>
    </p:spTree>
    <p:extLst>
      <p:ext uri="{BB962C8B-B14F-4D97-AF65-F5344CB8AC3E}">
        <p14:creationId xmlns:p14="http://schemas.microsoft.com/office/powerpoint/2010/main" val="2074841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smtClean="0"/>
              <a:t>Click to edit Master title style</a:t>
            </a:r>
            <a:endParaRPr lang="en-US" dirty="0"/>
          </a:p>
        </p:txBody>
      </p:sp>
      <p:sp>
        <p:nvSpPr>
          <p:cNvPr id="3" name="Content Placeholder 2"/>
          <p:cNvSpPr>
            <a:spLocks noGrp="1"/>
          </p:cNvSpPr>
          <p:nvPr>
            <p:ph idx="1"/>
          </p:nvPr>
        </p:nvSpPr>
        <p:spPr>
          <a:xfrm>
            <a:off x="2915545" y="1316570"/>
            <a:ext cx="3471863" cy="649816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72381" y="2743201"/>
            <a:ext cx="2211884" cy="5082117"/>
          </a:xfrm>
        </p:spPr>
        <p:txBody>
          <a:bodyPr/>
          <a:lstStyle>
            <a:lvl1pPr marL="0" indent="0">
              <a:buNone/>
              <a:defRPr sz="1200"/>
            </a:lvl1pPr>
            <a:lvl2pPr marL="342898" indent="0">
              <a:buNone/>
              <a:defRPr sz="1050"/>
            </a:lvl2pPr>
            <a:lvl3pPr marL="685796" indent="0">
              <a:buNone/>
              <a:defRPr sz="900"/>
            </a:lvl3pPr>
            <a:lvl4pPr marL="1028694" indent="0">
              <a:buNone/>
              <a:defRPr sz="750"/>
            </a:lvl4pPr>
            <a:lvl5pPr marL="1371592" indent="0">
              <a:buNone/>
              <a:defRPr sz="750"/>
            </a:lvl5pPr>
            <a:lvl6pPr marL="1714490" indent="0">
              <a:buNone/>
              <a:defRPr sz="750"/>
            </a:lvl6pPr>
            <a:lvl7pPr marL="2057388" indent="0">
              <a:buNone/>
              <a:defRPr sz="750"/>
            </a:lvl7pPr>
            <a:lvl8pPr marL="2400286" indent="0">
              <a:buNone/>
              <a:defRPr sz="750"/>
            </a:lvl8pPr>
            <a:lvl9pPr marL="2743185"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D67EFAC-408E-2040-899A-7A6974C0AF2D}" type="datetimeFigureOut">
              <a:rPr lang="en-US" smtClean="0"/>
              <a:t>11/7/2015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26A1A5-C760-5A4F-B895-2CED3EB01B81}" type="slidenum">
              <a:rPr lang="en-US" smtClean="0"/>
              <a:t>‹#›</a:t>
            </a:fld>
            <a:endParaRPr lang="en-US"/>
          </a:p>
        </p:txBody>
      </p:sp>
    </p:spTree>
    <p:extLst>
      <p:ext uri="{BB962C8B-B14F-4D97-AF65-F5344CB8AC3E}">
        <p14:creationId xmlns:p14="http://schemas.microsoft.com/office/powerpoint/2010/main" val="1014420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915545" y="1316570"/>
            <a:ext cx="3471863" cy="6498167"/>
          </a:xfrm>
        </p:spPr>
        <p:txBody>
          <a:bodyPr anchor="t"/>
          <a:lstStyle>
            <a:lvl1pPr marL="0" indent="0">
              <a:buNone/>
              <a:defRPr sz="2400"/>
            </a:lvl1pPr>
            <a:lvl2pPr marL="342898" indent="0">
              <a:buNone/>
              <a:defRPr sz="2100"/>
            </a:lvl2pPr>
            <a:lvl3pPr marL="685796" indent="0">
              <a:buNone/>
              <a:defRPr sz="1800"/>
            </a:lvl3pPr>
            <a:lvl4pPr marL="1028694" indent="0">
              <a:buNone/>
              <a:defRPr sz="1500"/>
            </a:lvl4pPr>
            <a:lvl5pPr marL="1371592" indent="0">
              <a:buNone/>
              <a:defRPr sz="1500"/>
            </a:lvl5pPr>
            <a:lvl6pPr marL="1714490" indent="0">
              <a:buNone/>
              <a:defRPr sz="1500"/>
            </a:lvl6pPr>
            <a:lvl7pPr marL="2057388" indent="0">
              <a:buNone/>
              <a:defRPr sz="1500"/>
            </a:lvl7pPr>
            <a:lvl8pPr marL="2400286" indent="0">
              <a:buNone/>
              <a:defRPr sz="1500"/>
            </a:lvl8pPr>
            <a:lvl9pPr marL="2743185"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72381" y="2743201"/>
            <a:ext cx="2211884" cy="5082117"/>
          </a:xfrm>
        </p:spPr>
        <p:txBody>
          <a:bodyPr/>
          <a:lstStyle>
            <a:lvl1pPr marL="0" indent="0">
              <a:buNone/>
              <a:defRPr sz="1200"/>
            </a:lvl1pPr>
            <a:lvl2pPr marL="342898" indent="0">
              <a:buNone/>
              <a:defRPr sz="1050"/>
            </a:lvl2pPr>
            <a:lvl3pPr marL="685796" indent="0">
              <a:buNone/>
              <a:defRPr sz="900"/>
            </a:lvl3pPr>
            <a:lvl4pPr marL="1028694" indent="0">
              <a:buNone/>
              <a:defRPr sz="750"/>
            </a:lvl4pPr>
            <a:lvl5pPr marL="1371592" indent="0">
              <a:buNone/>
              <a:defRPr sz="750"/>
            </a:lvl5pPr>
            <a:lvl6pPr marL="1714490" indent="0">
              <a:buNone/>
              <a:defRPr sz="750"/>
            </a:lvl6pPr>
            <a:lvl7pPr marL="2057388" indent="0">
              <a:buNone/>
              <a:defRPr sz="750"/>
            </a:lvl7pPr>
            <a:lvl8pPr marL="2400286" indent="0">
              <a:buNone/>
              <a:defRPr sz="750"/>
            </a:lvl8pPr>
            <a:lvl9pPr marL="2743185"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D67EFAC-408E-2040-899A-7A6974C0AF2D}" type="datetimeFigureOut">
              <a:rPr lang="en-US" smtClean="0"/>
              <a:t>11/7/2015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26A1A5-C760-5A4F-B895-2CED3EB01B81}" type="slidenum">
              <a:rPr lang="en-US" smtClean="0"/>
              <a:t>‹#›</a:t>
            </a:fld>
            <a:endParaRPr lang="en-US"/>
          </a:p>
        </p:txBody>
      </p:sp>
    </p:spTree>
    <p:extLst>
      <p:ext uri="{BB962C8B-B14F-4D97-AF65-F5344CB8AC3E}">
        <p14:creationId xmlns:p14="http://schemas.microsoft.com/office/powerpoint/2010/main" val="489493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90" y="486836"/>
            <a:ext cx="5915025" cy="176741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71490" y="2434167"/>
            <a:ext cx="5915025" cy="580178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71488" y="8475136"/>
            <a:ext cx="1543050" cy="486833"/>
          </a:xfrm>
          <a:prstGeom prst="rect">
            <a:avLst/>
          </a:prstGeom>
        </p:spPr>
        <p:txBody>
          <a:bodyPr vert="horz" lIns="91440" tIns="45720" rIns="91440" bIns="45720" rtlCol="0" anchor="ctr"/>
          <a:lstStyle>
            <a:lvl1pPr algn="l">
              <a:defRPr sz="900">
                <a:solidFill>
                  <a:schemeClr val="tx1">
                    <a:tint val="75000"/>
                  </a:schemeClr>
                </a:solidFill>
              </a:defRPr>
            </a:lvl1pPr>
          </a:lstStyle>
          <a:p>
            <a:fld id="{7D67EFAC-408E-2040-899A-7A6974C0AF2D}" type="datetimeFigureOut">
              <a:rPr lang="en-US" smtClean="0"/>
              <a:t>11/7/2015</a:t>
            </a:fld>
            <a:endParaRPr lang="en-US"/>
          </a:p>
        </p:txBody>
      </p:sp>
      <p:sp>
        <p:nvSpPr>
          <p:cNvPr id="5" name="Footer Placeholder 4"/>
          <p:cNvSpPr>
            <a:spLocks noGrp="1"/>
          </p:cNvSpPr>
          <p:nvPr>
            <p:ph type="ftr" sz="quarter" idx="3"/>
          </p:nvPr>
        </p:nvSpPr>
        <p:spPr>
          <a:xfrm>
            <a:off x="2271715" y="8475136"/>
            <a:ext cx="2314575" cy="48683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8475136"/>
            <a:ext cx="1543050" cy="486833"/>
          </a:xfrm>
          <a:prstGeom prst="rect">
            <a:avLst/>
          </a:prstGeom>
        </p:spPr>
        <p:txBody>
          <a:bodyPr vert="horz" lIns="91440" tIns="45720" rIns="91440" bIns="45720" rtlCol="0" anchor="ctr"/>
          <a:lstStyle>
            <a:lvl1pPr algn="r">
              <a:defRPr sz="900">
                <a:solidFill>
                  <a:schemeClr val="tx1">
                    <a:tint val="75000"/>
                  </a:schemeClr>
                </a:solidFill>
              </a:defRPr>
            </a:lvl1pPr>
          </a:lstStyle>
          <a:p>
            <a:fld id="{5926A1A5-C760-5A4F-B895-2CED3EB01B81}" type="slidenum">
              <a:rPr lang="en-US" smtClean="0"/>
              <a:t>‹#›</a:t>
            </a:fld>
            <a:endParaRPr lang="en-US"/>
          </a:p>
        </p:txBody>
      </p:sp>
    </p:spTree>
    <p:extLst>
      <p:ext uri="{BB962C8B-B14F-4D97-AF65-F5344CB8AC3E}">
        <p14:creationId xmlns:p14="http://schemas.microsoft.com/office/powerpoint/2010/main" val="3605391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796"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9" indent="-171449" algn="l" defTabSz="685796"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47" indent="-171449" algn="l" defTabSz="685796"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45" indent="-171449" algn="l" defTabSz="685796"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43" indent="-171449" algn="l" defTabSz="68579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41" indent="-171449" algn="l" defTabSz="68579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39" indent="-171449" algn="l" defTabSz="68579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37" indent="-171449" algn="l" defTabSz="68579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35" indent="-171449" algn="l" defTabSz="68579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33" indent="-171449" algn="l" defTabSz="68579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96" rtl="0" eaLnBrk="1" latinLnBrk="0" hangingPunct="1">
        <a:defRPr sz="1350" kern="1200">
          <a:solidFill>
            <a:schemeClr val="tx1"/>
          </a:solidFill>
          <a:latin typeface="+mn-lt"/>
          <a:ea typeface="+mn-ea"/>
          <a:cs typeface="+mn-cs"/>
        </a:defRPr>
      </a:lvl1pPr>
      <a:lvl2pPr marL="342898" algn="l" defTabSz="685796" rtl="0" eaLnBrk="1" latinLnBrk="0" hangingPunct="1">
        <a:defRPr sz="1350" kern="1200">
          <a:solidFill>
            <a:schemeClr val="tx1"/>
          </a:solidFill>
          <a:latin typeface="+mn-lt"/>
          <a:ea typeface="+mn-ea"/>
          <a:cs typeface="+mn-cs"/>
        </a:defRPr>
      </a:lvl2pPr>
      <a:lvl3pPr marL="685796" algn="l" defTabSz="685796" rtl="0" eaLnBrk="1" latinLnBrk="0" hangingPunct="1">
        <a:defRPr sz="1350" kern="1200">
          <a:solidFill>
            <a:schemeClr val="tx1"/>
          </a:solidFill>
          <a:latin typeface="+mn-lt"/>
          <a:ea typeface="+mn-ea"/>
          <a:cs typeface="+mn-cs"/>
        </a:defRPr>
      </a:lvl3pPr>
      <a:lvl4pPr marL="1028694" algn="l" defTabSz="685796" rtl="0" eaLnBrk="1" latinLnBrk="0" hangingPunct="1">
        <a:defRPr sz="1350" kern="1200">
          <a:solidFill>
            <a:schemeClr val="tx1"/>
          </a:solidFill>
          <a:latin typeface="+mn-lt"/>
          <a:ea typeface="+mn-ea"/>
          <a:cs typeface="+mn-cs"/>
        </a:defRPr>
      </a:lvl4pPr>
      <a:lvl5pPr marL="1371592" algn="l" defTabSz="685796" rtl="0" eaLnBrk="1" latinLnBrk="0" hangingPunct="1">
        <a:defRPr sz="1350" kern="1200">
          <a:solidFill>
            <a:schemeClr val="tx1"/>
          </a:solidFill>
          <a:latin typeface="+mn-lt"/>
          <a:ea typeface="+mn-ea"/>
          <a:cs typeface="+mn-cs"/>
        </a:defRPr>
      </a:lvl5pPr>
      <a:lvl6pPr marL="1714490" algn="l" defTabSz="685796" rtl="0" eaLnBrk="1" latinLnBrk="0" hangingPunct="1">
        <a:defRPr sz="1350" kern="1200">
          <a:solidFill>
            <a:schemeClr val="tx1"/>
          </a:solidFill>
          <a:latin typeface="+mn-lt"/>
          <a:ea typeface="+mn-ea"/>
          <a:cs typeface="+mn-cs"/>
        </a:defRPr>
      </a:lvl6pPr>
      <a:lvl7pPr marL="2057388" algn="l" defTabSz="685796" rtl="0" eaLnBrk="1" latinLnBrk="0" hangingPunct="1">
        <a:defRPr sz="1350" kern="1200">
          <a:solidFill>
            <a:schemeClr val="tx1"/>
          </a:solidFill>
          <a:latin typeface="+mn-lt"/>
          <a:ea typeface="+mn-ea"/>
          <a:cs typeface="+mn-cs"/>
        </a:defRPr>
      </a:lvl7pPr>
      <a:lvl8pPr marL="2400286" algn="l" defTabSz="685796" rtl="0" eaLnBrk="1" latinLnBrk="0" hangingPunct="1">
        <a:defRPr sz="1350" kern="1200">
          <a:solidFill>
            <a:schemeClr val="tx1"/>
          </a:solidFill>
          <a:latin typeface="+mn-lt"/>
          <a:ea typeface="+mn-ea"/>
          <a:cs typeface="+mn-cs"/>
        </a:defRPr>
      </a:lvl8pPr>
      <a:lvl9pPr marL="2743185" algn="l" defTabSz="68579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1.png"/><Relationship Id="rId3" Type="http://schemas.microsoft.com/office/2007/relationships/hdphoto" Target="../media/hdphoto32.wdp"/><Relationship Id="rId7" Type="http://schemas.microsoft.com/office/2007/relationships/hdphoto" Target="../media/hdphoto34.wdp"/><Relationship Id="rId12" Type="http://schemas.openxmlformats.org/officeDocument/2006/relationships/image" Target="../media/image40.png"/><Relationship Id="rId2" Type="http://schemas.openxmlformats.org/officeDocument/2006/relationships/image" Target="../media/image35.png"/><Relationship Id="rId16" Type="http://schemas.microsoft.com/office/2007/relationships/hdphoto" Target="../media/hdphoto38.wdp"/><Relationship Id="rId1" Type="http://schemas.openxmlformats.org/officeDocument/2006/relationships/slideLayout" Target="../slideLayouts/slideLayout1.xml"/><Relationship Id="rId6" Type="http://schemas.openxmlformats.org/officeDocument/2006/relationships/image" Target="../media/image37.png"/><Relationship Id="rId11" Type="http://schemas.microsoft.com/office/2007/relationships/hdphoto" Target="../media/hdphoto36.wdp"/><Relationship Id="rId5" Type="http://schemas.microsoft.com/office/2007/relationships/hdphoto" Target="../media/hdphoto33.wdp"/><Relationship Id="rId15" Type="http://schemas.openxmlformats.org/officeDocument/2006/relationships/image" Target="../media/image42.png"/><Relationship Id="rId10" Type="http://schemas.openxmlformats.org/officeDocument/2006/relationships/image" Target="../media/image39.png"/><Relationship Id="rId4" Type="http://schemas.openxmlformats.org/officeDocument/2006/relationships/image" Target="../media/image36.png"/><Relationship Id="rId9" Type="http://schemas.microsoft.com/office/2007/relationships/hdphoto" Target="../media/hdphoto35.wdp"/><Relationship Id="rId14" Type="http://schemas.microsoft.com/office/2007/relationships/hdphoto" Target="../media/hdphoto37.wdp"/></Relationships>
</file>

<file path=ppt/slides/_rels/slide11.xml.rels><?xml version="1.0" encoding="UTF-8" standalone="yes"?>
<Relationships xmlns="http://schemas.openxmlformats.org/package/2006/relationships"><Relationship Id="rId8" Type="http://schemas.microsoft.com/office/2007/relationships/hdphoto" Target="../media/hdphoto41.wdp"/><Relationship Id="rId3" Type="http://schemas.microsoft.com/office/2007/relationships/hdphoto" Target="../media/hdphoto39.wdp"/><Relationship Id="rId7" Type="http://schemas.openxmlformats.org/officeDocument/2006/relationships/image" Target="../media/image46.png"/><Relationship Id="rId2"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45.png"/><Relationship Id="rId5" Type="http://schemas.microsoft.com/office/2007/relationships/hdphoto" Target="../media/hdphoto40.wdp"/><Relationship Id="rId10" Type="http://schemas.microsoft.com/office/2007/relationships/hdphoto" Target="../media/hdphoto42.wdp"/><Relationship Id="rId4" Type="http://schemas.openxmlformats.org/officeDocument/2006/relationships/image" Target="../media/image44.png"/><Relationship Id="rId9"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microsoft.com/office/2007/relationships/hdphoto" Target="../media/hdphoto43.wdp"/><Relationship Id="rId2" Type="http://schemas.openxmlformats.org/officeDocument/2006/relationships/image" Target="../media/image48.png"/><Relationship Id="rId1" Type="http://schemas.openxmlformats.org/officeDocument/2006/relationships/slideLayout" Target="../slideLayouts/slideLayout1.xml"/><Relationship Id="rId5" Type="http://schemas.microsoft.com/office/2007/relationships/hdphoto" Target="../media/hdphoto44.wdp"/><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hyperlink" Target="http://searchnetworking.techtarget.com/definition/Ethernet" TargetMode="External"/><Relationship Id="rId7" Type="http://schemas.openxmlformats.org/officeDocument/2006/relationships/hyperlink" Target="http://whatis.techtarget.com/definition/cordless-mouse" TargetMode="External"/><Relationship Id="rId2" Type="http://schemas.openxmlformats.org/officeDocument/2006/relationships/hyperlink" Target="http://searchnetworking.techtarget.com/definition/8023" TargetMode="External"/><Relationship Id="rId1" Type="http://schemas.openxmlformats.org/officeDocument/2006/relationships/slideLayout" Target="../slideLayouts/slideLayout1.xml"/><Relationship Id="rId6" Type="http://schemas.openxmlformats.org/officeDocument/2006/relationships/hyperlink" Target="http://searchmobilecomputing.techtarget.com/definition/Bluetooth" TargetMode="External"/><Relationship Id="rId5" Type="http://schemas.openxmlformats.org/officeDocument/2006/relationships/hyperlink" Target="http://searchmobilecomputing.techtarget.com/definition/WPAN" TargetMode="External"/><Relationship Id="rId4" Type="http://schemas.openxmlformats.org/officeDocument/2006/relationships/hyperlink" Target="http://searchmobilecomputing.techtarget.com/definition/80215"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7.wdp"/><Relationship Id="rId3" Type="http://schemas.microsoft.com/office/2007/relationships/hdphoto" Target="../media/hdphoto2.wdp"/><Relationship Id="rId7" Type="http://schemas.microsoft.com/office/2007/relationships/hdphoto" Target="../media/hdphoto4.wdp"/><Relationship Id="rId12"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png"/><Relationship Id="rId11" Type="http://schemas.microsoft.com/office/2007/relationships/hdphoto" Target="../media/hdphoto6.wdp"/><Relationship Id="rId5" Type="http://schemas.microsoft.com/office/2007/relationships/hdphoto" Target="../media/hdphoto3.wdp"/><Relationship Id="rId15" Type="http://schemas.microsoft.com/office/2007/relationships/hdphoto" Target="../media/hdphoto8.wdp"/><Relationship Id="rId10" Type="http://schemas.openxmlformats.org/officeDocument/2006/relationships/image" Target="../media/image7.png"/><Relationship Id="rId4" Type="http://schemas.openxmlformats.org/officeDocument/2006/relationships/image" Target="../media/image4.png"/><Relationship Id="rId9" Type="http://schemas.microsoft.com/office/2007/relationships/hdphoto" Target="../media/hdphoto5.wdp"/><Relationship Id="rId1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0.png"/><Relationship Id="rId1" Type="http://schemas.openxmlformats.org/officeDocument/2006/relationships/slideLayout" Target="../slideLayouts/slideLayout1.xml"/><Relationship Id="rId5" Type="http://schemas.microsoft.com/office/2007/relationships/hdphoto" Target="../media/hdphoto10.wdp"/><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tools.ietf.org/html/rfc7228#section-3" TargetMode="External"/></Relationships>
</file>

<file path=ppt/slides/_rels/slide5.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microsoft.com/office/2007/relationships/hdphoto" Target="../media/hdphoto13.wdp"/><Relationship Id="rId7" Type="http://schemas.microsoft.com/office/2007/relationships/hdphoto" Target="../media/hdphoto15.wdp"/><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18.png"/><Relationship Id="rId5" Type="http://schemas.microsoft.com/office/2007/relationships/hdphoto" Target="../media/hdphoto14.wdp"/><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13" Type="http://schemas.microsoft.com/office/2007/relationships/hdphoto" Target="../media/hdphoto21.wdp"/><Relationship Id="rId3" Type="http://schemas.microsoft.com/office/2007/relationships/hdphoto" Target="../media/hdphoto16.wdp"/><Relationship Id="rId7" Type="http://schemas.microsoft.com/office/2007/relationships/hdphoto" Target="../media/hdphoto18.wdp"/><Relationship Id="rId12"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1.png"/><Relationship Id="rId11" Type="http://schemas.microsoft.com/office/2007/relationships/hdphoto" Target="../media/hdphoto20.wdp"/><Relationship Id="rId5" Type="http://schemas.microsoft.com/office/2007/relationships/hdphoto" Target="../media/hdphoto17.wdp"/><Relationship Id="rId10" Type="http://schemas.openxmlformats.org/officeDocument/2006/relationships/image" Target="../media/image23.png"/><Relationship Id="rId4" Type="http://schemas.openxmlformats.org/officeDocument/2006/relationships/image" Target="../media/image20.png"/><Relationship Id="rId9" Type="http://schemas.microsoft.com/office/2007/relationships/hdphoto" Target="../media/hdphoto19.wdp"/></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13" Type="http://schemas.microsoft.com/office/2007/relationships/hdphoto" Target="../media/hdphoto27.wdp"/><Relationship Id="rId3" Type="http://schemas.microsoft.com/office/2007/relationships/hdphoto" Target="../media/hdphoto22.wdp"/><Relationship Id="rId7" Type="http://schemas.microsoft.com/office/2007/relationships/hdphoto" Target="../media/hdphoto24.wdp"/><Relationship Id="rId12" Type="http://schemas.openxmlformats.org/officeDocument/2006/relationships/image" Target="../media/image30.png"/><Relationship Id="rId17" Type="http://schemas.microsoft.com/office/2007/relationships/hdphoto" Target="../media/hdphoto29.wdp"/><Relationship Id="rId2" Type="http://schemas.openxmlformats.org/officeDocument/2006/relationships/image" Target="../media/image25.png"/><Relationship Id="rId16"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27.png"/><Relationship Id="rId11" Type="http://schemas.microsoft.com/office/2007/relationships/hdphoto" Target="../media/hdphoto26.wdp"/><Relationship Id="rId5" Type="http://schemas.microsoft.com/office/2007/relationships/hdphoto" Target="../media/hdphoto23.wdp"/><Relationship Id="rId15" Type="http://schemas.microsoft.com/office/2007/relationships/hdphoto" Target="../media/hdphoto28.wdp"/><Relationship Id="rId10" Type="http://schemas.openxmlformats.org/officeDocument/2006/relationships/image" Target="../media/image29.png"/><Relationship Id="rId4" Type="http://schemas.openxmlformats.org/officeDocument/2006/relationships/image" Target="../media/image26.png"/><Relationship Id="rId9" Type="http://schemas.microsoft.com/office/2007/relationships/hdphoto" Target="../media/hdphoto25.wdp"/><Relationship Id="rId1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microsoft.com/office/2007/relationships/hdphoto" Target="../media/hdphoto30.wdp"/><Relationship Id="rId2" Type="http://schemas.openxmlformats.org/officeDocument/2006/relationships/image" Target="../media/image33.png"/><Relationship Id="rId1" Type="http://schemas.openxmlformats.org/officeDocument/2006/relationships/slideLayout" Target="../slideLayouts/slideLayout1.xml"/><Relationship Id="rId5" Type="http://schemas.microsoft.com/office/2007/relationships/hdphoto" Target="../media/hdphoto31.wdp"/><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6268" y="-17784"/>
            <a:ext cx="6764731" cy="461665"/>
          </a:xfrm>
          <a:prstGeom prst="rect">
            <a:avLst/>
          </a:prstGeom>
          <a:noFill/>
        </p:spPr>
        <p:txBody>
          <a:bodyPr wrap="square" lIns="91440" tIns="45720" rIns="91440" bIns="45720">
            <a:spAutoFit/>
          </a:bodyPr>
          <a:lstStyle/>
          <a:p>
            <a:pPr algn="ctr"/>
            <a:r>
              <a:rPr lang="en-US" sz="2400" b="1" dirty="0" smtClean="0">
                <a:ln w="12700">
                  <a:solidFill>
                    <a:schemeClr val="accent5"/>
                  </a:solidFill>
                  <a:prstDash val="solid"/>
                </a:ln>
                <a:pattFill prst="ltDnDiag">
                  <a:fgClr>
                    <a:schemeClr val="accent5">
                      <a:lumMod val="60000"/>
                      <a:lumOff val="40000"/>
                    </a:schemeClr>
                  </a:fgClr>
                  <a:bgClr>
                    <a:schemeClr val="bg1"/>
                  </a:bgClr>
                </a:pattFill>
              </a:rPr>
              <a:t>Bluetooth Cheat Sheet v1.0</a:t>
            </a:r>
            <a:endParaRPr lang="en-US" sz="2400" b="1" dirty="0">
              <a:ln w="12700">
                <a:solidFill>
                  <a:schemeClr val="accent5"/>
                </a:solidFill>
                <a:prstDash val="solid"/>
              </a:ln>
              <a:pattFill prst="ltDnDiag">
                <a:fgClr>
                  <a:schemeClr val="accent5">
                    <a:lumMod val="60000"/>
                    <a:lumOff val="40000"/>
                  </a:schemeClr>
                </a:fgClr>
                <a:bgClr>
                  <a:schemeClr val="bg1"/>
                </a:bgClr>
              </a:pattFill>
            </a:endParaRPr>
          </a:p>
        </p:txBody>
      </p:sp>
      <p:graphicFrame>
        <p:nvGraphicFramePr>
          <p:cNvPr id="14" name="Table 13"/>
          <p:cNvGraphicFramePr>
            <a:graphicFrameLocks noGrp="1"/>
          </p:cNvGraphicFramePr>
          <p:nvPr>
            <p:extLst>
              <p:ext uri="{D42A27DB-BD31-4B8C-83A1-F6EECF244321}">
                <p14:modId xmlns:p14="http://schemas.microsoft.com/office/powerpoint/2010/main" val="1301538063"/>
              </p:ext>
            </p:extLst>
          </p:nvPr>
        </p:nvGraphicFramePr>
        <p:xfrm>
          <a:off x="41640" y="428596"/>
          <a:ext cx="2125300" cy="3223339"/>
        </p:xfrm>
        <a:graphic>
          <a:graphicData uri="http://schemas.openxmlformats.org/drawingml/2006/table">
            <a:tbl>
              <a:tblPr firstRow="1" bandRow="1">
                <a:tableStyleId>{FABFCF23-3B69-468F-B69F-88F6DE6A72F2}</a:tableStyleId>
              </a:tblPr>
              <a:tblGrid>
                <a:gridCol w="2125300">
                  <a:extLst>
                    <a:ext uri="{9D8B030D-6E8A-4147-A177-3AD203B41FA5}">
                      <a16:colId xmlns:a16="http://schemas.microsoft.com/office/drawing/2014/main" val="20000"/>
                    </a:ext>
                  </a:extLst>
                </a:gridCol>
              </a:tblGrid>
              <a:tr h="217025">
                <a:tc>
                  <a:txBody>
                    <a:bodyPr/>
                    <a:lstStyle/>
                    <a:p>
                      <a:r>
                        <a:rPr lang="en-US" sz="800" dirty="0" smtClean="0">
                          <a:solidFill>
                            <a:schemeClr val="bg1"/>
                          </a:solidFill>
                          <a:latin typeface="Arial" charset="0"/>
                          <a:ea typeface="Arial" charset="0"/>
                          <a:cs typeface="Arial" charset="0"/>
                        </a:rPr>
                        <a:t>Definitions</a:t>
                      </a:r>
                      <a:endParaRPr lang="en-US" sz="800" dirty="0">
                        <a:solidFill>
                          <a:schemeClr val="bg1"/>
                        </a:solidFill>
                        <a:latin typeface="Arial" charset="0"/>
                        <a:ea typeface="Arial" charset="0"/>
                        <a:cs typeface="Arial"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75000"/>
                      </a:schemeClr>
                    </a:solidFill>
                  </a:tcPr>
                </a:tc>
                <a:extLst>
                  <a:ext uri="{0D108BD9-81ED-4DB2-BD59-A6C34878D82A}">
                    <a16:rowId xmlns:a16="http://schemas.microsoft.com/office/drawing/2014/main" val="10000"/>
                  </a:ext>
                </a:extLst>
              </a:tr>
              <a:tr h="490431">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65000"/>
                              <a:lumOff val="35000"/>
                            </a:schemeClr>
                          </a:solidFill>
                          <a:latin typeface="Arial" charset="0"/>
                          <a:ea typeface="Arial" charset="0"/>
                          <a:cs typeface="Arial" charset="0"/>
                        </a:rPr>
                        <a:t>A wireless technology with </a:t>
                      </a:r>
                      <a:r>
                        <a:rPr lang="en-US" sz="800" u="none" dirty="0" smtClean="0">
                          <a:solidFill>
                            <a:schemeClr val="tx1">
                              <a:lumMod val="65000"/>
                              <a:lumOff val="35000"/>
                            </a:schemeClr>
                          </a:solidFill>
                          <a:latin typeface="Arial" charset="0"/>
                          <a:ea typeface="Arial" charset="0"/>
                          <a:cs typeface="Arial" charset="0"/>
                        </a:rPr>
                        <a:t>open specification</a:t>
                      </a:r>
                      <a:r>
                        <a:rPr lang="en-US" sz="800" dirty="0" smtClean="0">
                          <a:solidFill>
                            <a:schemeClr val="tx1">
                              <a:lumMod val="65000"/>
                              <a:lumOff val="35000"/>
                            </a:schemeClr>
                          </a:solidFill>
                          <a:latin typeface="Arial" charset="0"/>
                          <a:ea typeface="Arial" charset="0"/>
                          <a:cs typeface="Arial" charset="0"/>
                        </a:rPr>
                        <a:t> for a </a:t>
                      </a:r>
                      <a:r>
                        <a:rPr lang="en-US" sz="800" b="1" dirty="0" smtClean="0">
                          <a:solidFill>
                            <a:schemeClr val="tx1">
                              <a:lumMod val="65000"/>
                              <a:lumOff val="35000"/>
                            </a:schemeClr>
                          </a:solidFill>
                          <a:latin typeface="Arial" charset="0"/>
                          <a:ea typeface="Arial" charset="0"/>
                          <a:cs typeface="Arial" charset="0"/>
                        </a:rPr>
                        <a:t>low-cost</a:t>
                      </a:r>
                      <a:r>
                        <a:rPr lang="en-US" sz="800" dirty="0" smtClean="0">
                          <a:solidFill>
                            <a:schemeClr val="tx1">
                              <a:lumMod val="65000"/>
                              <a:lumOff val="35000"/>
                            </a:schemeClr>
                          </a:solidFill>
                          <a:latin typeface="Arial" charset="0"/>
                          <a:ea typeface="Arial" charset="0"/>
                          <a:cs typeface="Arial" charset="0"/>
                        </a:rPr>
                        <a:t>, </a:t>
                      </a:r>
                      <a:r>
                        <a:rPr lang="en-US" sz="800" b="1" dirty="0" smtClean="0">
                          <a:solidFill>
                            <a:schemeClr val="tx1">
                              <a:lumMod val="65000"/>
                              <a:lumOff val="35000"/>
                            </a:schemeClr>
                          </a:solidFill>
                          <a:latin typeface="Arial" charset="0"/>
                          <a:ea typeface="Arial" charset="0"/>
                          <a:cs typeface="Arial" charset="0"/>
                        </a:rPr>
                        <a:t>low-power</a:t>
                      </a:r>
                      <a:r>
                        <a:rPr lang="en-US" sz="800" dirty="0" smtClean="0">
                          <a:solidFill>
                            <a:schemeClr val="tx1">
                              <a:lumMod val="65000"/>
                              <a:lumOff val="35000"/>
                            </a:schemeClr>
                          </a:solidFill>
                          <a:latin typeface="Arial" charset="0"/>
                          <a:ea typeface="Arial" charset="0"/>
                          <a:cs typeface="Arial" charset="0"/>
                        </a:rPr>
                        <a:t>, </a:t>
                      </a:r>
                      <a:r>
                        <a:rPr lang="en-US" sz="800" b="1" dirty="0" smtClean="0">
                          <a:solidFill>
                            <a:schemeClr val="tx1">
                              <a:lumMod val="65000"/>
                              <a:lumOff val="35000"/>
                            </a:schemeClr>
                          </a:solidFill>
                          <a:latin typeface="Arial" charset="0"/>
                          <a:ea typeface="Arial" charset="0"/>
                          <a:cs typeface="Arial" charset="0"/>
                        </a:rPr>
                        <a:t>short range</a:t>
                      </a:r>
                      <a:r>
                        <a:rPr lang="en-US" sz="800" dirty="0" smtClean="0">
                          <a:solidFill>
                            <a:schemeClr val="tx1">
                              <a:lumMod val="65000"/>
                              <a:lumOff val="35000"/>
                            </a:schemeClr>
                          </a:solidFill>
                          <a:latin typeface="Arial" charset="0"/>
                          <a:ea typeface="Arial" charset="0"/>
                          <a:cs typeface="Arial" charset="0"/>
                        </a:rPr>
                        <a:t> radio technology</a:t>
                      </a:r>
                      <a:r>
                        <a:rPr lang="en-US" sz="800" baseline="0" dirty="0" smtClean="0">
                          <a:solidFill>
                            <a:schemeClr val="tx1">
                              <a:lumMod val="65000"/>
                              <a:lumOff val="35000"/>
                            </a:schemeClr>
                          </a:solidFill>
                          <a:latin typeface="Arial" charset="0"/>
                          <a:ea typeface="Arial" charset="0"/>
                          <a:cs typeface="Arial" charset="0"/>
                        </a:rPr>
                        <a:t> with 2 main priorities: </a:t>
                      </a:r>
                      <a:r>
                        <a:rPr lang="en-US" sz="800" b="1" baseline="0" dirty="0" smtClean="0">
                          <a:solidFill>
                            <a:schemeClr val="tx1">
                              <a:lumMod val="65000"/>
                              <a:lumOff val="35000"/>
                            </a:schemeClr>
                          </a:solidFill>
                          <a:latin typeface="Arial" charset="0"/>
                          <a:ea typeface="Arial" charset="0"/>
                          <a:cs typeface="Arial" charset="0"/>
                        </a:rPr>
                        <a:t>cheap</a:t>
                      </a:r>
                      <a:r>
                        <a:rPr lang="en-US" sz="800" baseline="0" dirty="0" smtClean="0">
                          <a:solidFill>
                            <a:schemeClr val="tx1">
                              <a:lumMod val="65000"/>
                              <a:lumOff val="35000"/>
                            </a:schemeClr>
                          </a:solidFill>
                          <a:latin typeface="Arial" charset="0"/>
                          <a:ea typeface="Arial" charset="0"/>
                          <a:cs typeface="Arial" charset="0"/>
                        </a:rPr>
                        <a:t>, and </a:t>
                      </a:r>
                      <a:r>
                        <a:rPr lang="en-US" sz="800" b="1" baseline="0" dirty="0" smtClean="0">
                          <a:solidFill>
                            <a:schemeClr val="tx1">
                              <a:lumMod val="65000"/>
                              <a:lumOff val="35000"/>
                            </a:schemeClr>
                          </a:solidFill>
                          <a:latin typeface="Arial" charset="0"/>
                          <a:ea typeface="Arial" charset="0"/>
                          <a:cs typeface="Arial" charset="0"/>
                        </a:rPr>
                        <a:t>low energy</a:t>
                      </a:r>
                      <a:r>
                        <a:rPr lang="en-US" sz="800" baseline="0" dirty="0" smtClean="0">
                          <a:solidFill>
                            <a:schemeClr val="tx1">
                              <a:lumMod val="65000"/>
                              <a:lumOff val="35000"/>
                            </a:schemeClr>
                          </a:solidFill>
                          <a:latin typeface="Arial" charset="0"/>
                          <a:ea typeface="Arial" charset="0"/>
                          <a:cs typeface="Arial" charset="0"/>
                        </a:rPr>
                        <a:t>.</a:t>
                      </a:r>
                      <a:endParaRPr lang="en-US" sz="800" dirty="0" smtClean="0">
                        <a:solidFill>
                          <a:schemeClr val="tx1">
                            <a:lumMod val="65000"/>
                            <a:lumOff val="35000"/>
                          </a:schemeClr>
                        </a:solidFill>
                        <a:latin typeface="Arial" charset="0"/>
                        <a:ea typeface="Arial" charset="0"/>
                        <a:cs typeface="Arial"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98394">
                <a:tc>
                  <a:txBody>
                    <a:bodyPr/>
                    <a:lstStyle/>
                    <a:p>
                      <a:r>
                        <a:rPr lang="en-US" sz="800" dirty="0" smtClean="0">
                          <a:solidFill>
                            <a:schemeClr val="tx1">
                              <a:lumMod val="65000"/>
                              <a:lumOff val="35000"/>
                            </a:schemeClr>
                          </a:solidFill>
                          <a:latin typeface="Arial" charset="0"/>
                          <a:ea typeface="Arial" charset="0"/>
                          <a:cs typeface="Arial" charset="0"/>
                        </a:rPr>
                        <a:t>- </a:t>
                      </a:r>
                      <a:r>
                        <a:rPr lang="en-US" sz="800" b="1" dirty="0" smtClean="0">
                          <a:solidFill>
                            <a:schemeClr val="tx1">
                              <a:lumMod val="65000"/>
                              <a:lumOff val="35000"/>
                            </a:schemeClr>
                          </a:solidFill>
                          <a:latin typeface="Arial" charset="0"/>
                          <a:ea typeface="Arial" charset="0"/>
                          <a:cs typeface="Arial" charset="0"/>
                        </a:rPr>
                        <a:t>Invented </a:t>
                      </a:r>
                      <a:r>
                        <a:rPr lang="en-US" sz="800" dirty="0" smtClean="0">
                          <a:solidFill>
                            <a:schemeClr val="tx1">
                              <a:lumMod val="65000"/>
                              <a:lumOff val="35000"/>
                            </a:schemeClr>
                          </a:solidFill>
                          <a:latin typeface="Arial" charset="0"/>
                          <a:ea typeface="Arial" charset="0"/>
                          <a:cs typeface="Arial" charset="0"/>
                        </a:rPr>
                        <a:t>by Ericsson in 1994, the</a:t>
                      </a:r>
                      <a:r>
                        <a:rPr lang="en-US" sz="800" baseline="0" dirty="0" smtClean="0">
                          <a:solidFill>
                            <a:schemeClr val="tx1">
                              <a:lumMod val="65000"/>
                              <a:lumOff val="35000"/>
                            </a:schemeClr>
                          </a:solidFill>
                          <a:latin typeface="Arial" charset="0"/>
                          <a:ea typeface="Arial" charset="0"/>
                          <a:cs typeface="Arial" charset="0"/>
                        </a:rPr>
                        <a:t> </a:t>
                      </a:r>
                      <a:r>
                        <a:rPr lang="en-US" sz="800" dirty="0" smtClean="0">
                          <a:solidFill>
                            <a:schemeClr val="tx1">
                              <a:lumMod val="65000"/>
                              <a:lumOff val="35000"/>
                            </a:schemeClr>
                          </a:solidFill>
                          <a:latin typeface="Arial" charset="0"/>
                          <a:ea typeface="Arial" charset="0"/>
                          <a:cs typeface="Arial" charset="0"/>
                        </a:rPr>
                        <a:t>Bluetooth SIG was founded in</a:t>
                      </a:r>
                      <a:r>
                        <a:rPr lang="en-US" sz="800" baseline="0" dirty="0" smtClean="0">
                          <a:solidFill>
                            <a:schemeClr val="tx1">
                              <a:lumMod val="65000"/>
                              <a:lumOff val="35000"/>
                            </a:schemeClr>
                          </a:solidFill>
                          <a:latin typeface="Arial" charset="0"/>
                          <a:ea typeface="Arial" charset="0"/>
                          <a:cs typeface="Arial" charset="0"/>
                        </a:rPr>
                        <a:t> 1998 with 4 members: IBM, Intel, Nokia, Toshiba. Today has more than 2000 members.</a:t>
                      </a:r>
                      <a:endParaRPr lang="en-US" sz="800" dirty="0">
                        <a:solidFill>
                          <a:schemeClr val="tx1">
                            <a:lumMod val="65000"/>
                            <a:lumOff val="35000"/>
                          </a:schemeClr>
                        </a:solidFill>
                        <a:latin typeface="Arial" charset="0"/>
                        <a:ea typeface="Arial" charset="0"/>
                        <a:cs typeface="Arial"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62218">
                <a:tc>
                  <a:txBody>
                    <a:bodyPr/>
                    <a:lstStyle/>
                    <a:p>
                      <a:pPr marL="0" marR="0" indent="0" algn="l" defTabSz="685796"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65000"/>
                              <a:lumOff val="35000"/>
                            </a:schemeClr>
                          </a:solidFill>
                          <a:latin typeface="Arial" charset="0"/>
                          <a:ea typeface="Arial" charset="0"/>
                          <a:cs typeface="Arial" charset="0"/>
                        </a:rPr>
                        <a:t>-</a:t>
                      </a:r>
                      <a:r>
                        <a:rPr lang="en-US" sz="800" baseline="0" dirty="0" smtClean="0">
                          <a:solidFill>
                            <a:schemeClr val="tx1">
                              <a:lumMod val="65000"/>
                              <a:lumOff val="35000"/>
                            </a:schemeClr>
                          </a:solidFill>
                          <a:latin typeface="Arial" charset="0"/>
                          <a:ea typeface="Arial" charset="0"/>
                          <a:cs typeface="Arial" charset="0"/>
                        </a:rPr>
                        <a:t> </a:t>
                      </a:r>
                      <a:r>
                        <a:rPr lang="en-US" sz="800" b="1" baseline="0" dirty="0" smtClean="0">
                          <a:solidFill>
                            <a:schemeClr val="tx1">
                              <a:lumMod val="65000"/>
                              <a:lumOff val="35000"/>
                            </a:schemeClr>
                          </a:solidFill>
                          <a:latin typeface="Arial" charset="0"/>
                          <a:ea typeface="Arial" charset="0"/>
                          <a:cs typeface="Arial" charset="0"/>
                        </a:rPr>
                        <a:t>Usage</a:t>
                      </a:r>
                      <a:r>
                        <a:rPr lang="en-US" sz="800" baseline="0" dirty="0" smtClean="0">
                          <a:solidFill>
                            <a:schemeClr val="tx1">
                              <a:lumMod val="65000"/>
                              <a:lumOff val="35000"/>
                            </a:schemeClr>
                          </a:solidFill>
                          <a:latin typeface="Arial" charset="0"/>
                          <a:ea typeface="Arial" charset="0"/>
                          <a:cs typeface="Arial" charset="0"/>
                        </a:rPr>
                        <a:t>: PAN, ad-hoc networks, data/voice comms, wireless telematics</a:t>
                      </a:r>
                      <a:endParaRPr lang="en-US" sz="800" dirty="0" smtClean="0">
                        <a:solidFill>
                          <a:schemeClr val="tx1">
                            <a:lumMod val="65000"/>
                            <a:lumOff val="35000"/>
                          </a:schemeClr>
                        </a:solidFill>
                        <a:latin typeface="Arial" charset="0"/>
                        <a:ea typeface="Arial" charset="0"/>
                        <a:cs typeface="Arial"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91440">
                <a:tc>
                  <a:txBody>
                    <a:bodyPr/>
                    <a:lstStyle/>
                    <a:p>
                      <a:r>
                        <a:rPr lang="en-US" sz="800" dirty="0" smtClean="0">
                          <a:solidFill>
                            <a:schemeClr val="tx1">
                              <a:lumMod val="65000"/>
                              <a:lumOff val="35000"/>
                            </a:schemeClr>
                          </a:solidFill>
                          <a:latin typeface="Arial" charset="0"/>
                          <a:ea typeface="Arial" charset="0"/>
                          <a:cs typeface="Arial" charset="0"/>
                        </a:rPr>
                        <a:t>- </a:t>
                      </a:r>
                      <a:r>
                        <a:rPr lang="en-US" sz="800" b="1" dirty="0" smtClean="0">
                          <a:solidFill>
                            <a:schemeClr val="tx1">
                              <a:lumMod val="65000"/>
                              <a:lumOff val="35000"/>
                            </a:schemeClr>
                          </a:solidFill>
                          <a:latin typeface="Arial" charset="0"/>
                          <a:ea typeface="Arial" charset="0"/>
                          <a:cs typeface="Arial" charset="0"/>
                        </a:rPr>
                        <a:t>Operates</a:t>
                      </a:r>
                      <a:r>
                        <a:rPr lang="en-US" sz="800" baseline="0" dirty="0" smtClean="0">
                          <a:solidFill>
                            <a:schemeClr val="tx1">
                              <a:lumMod val="65000"/>
                              <a:lumOff val="35000"/>
                            </a:schemeClr>
                          </a:solidFill>
                          <a:latin typeface="Arial" charset="0"/>
                          <a:ea typeface="Arial" charset="0"/>
                          <a:cs typeface="Arial" charset="0"/>
                        </a:rPr>
                        <a:t> at 2.4Ghz ISM Band, frequency hopping in spectrum </a:t>
                      </a:r>
                      <a:r>
                        <a:rPr lang="en-US" sz="800" b="1" baseline="0" dirty="0" smtClean="0">
                          <a:solidFill>
                            <a:schemeClr val="tx1">
                              <a:lumMod val="65000"/>
                              <a:lumOff val="35000"/>
                            </a:schemeClr>
                          </a:solidFill>
                          <a:latin typeface="Arial" charset="0"/>
                          <a:ea typeface="Arial" charset="0"/>
                          <a:cs typeface="Arial" charset="0"/>
                        </a:rPr>
                        <a:t>[2.402 – 2.480]</a:t>
                      </a:r>
                      <a:r>
                        <a:rPr lang="en-US" sz="800" baseline="0" dirty="0" smtClean="0">
                          <a:solidFill>
                            <a:schemeClr val="tx1">
                              <a:lumMod val="65000"/>
                              <a:lumOff val="35000"/>
                            </a:schemeClr>
                          </a:solidFill>
                          <a:latin typeface="Arial" charset="0"/>
                          <a:ea typeface="Arial" charset="0"/>
                          <a:cs typeface="Arial" charset="0"/>
                        </a:rPr>
                        <a:t> GHz</a:t>
                      </a:r>
                      <a:endParaRPr lang="en-US" sz="800" dirty="0">
                        <a:solidFill>
                          <a:schemeClr val="tx1">
                            <a:lumMod val="65000"/>
                            <a:lumOff val="35000"/>
                          </a:schemeClr>
                        </a:solidFill>
                        <a:latin typeface="Arial" charset="0"/>
                        <a:ea typeface="Arial" charset="0"/>
                        <a:cs typeface="Arial"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91440">
                <a:tc>
                  <a:txBody>
                    <a:bodyPr/>
                    <a:lstStyle/>
                    <a:p>
                      <a:r>
                        <a:rPr lang="en-US" sz="800" dirty="0" smtClean="0">
                          <a:solidFill>
                            <a:schemeClr val="tx1">
                              <a:lumMod val="65000"/>
                              <a:lumOff val="35000"/>
                            </a:schemeClr>
                          </a:solidFill>
                          <a:latin typeface="Arial" charset="0"/>
                          <a:ea typeface="Arial" charset="0"/>
                          <a:cs typeface="Arial" charset="0"/>
                        </a:rPr>
                        <a:t>- </a:t>
                      </a:r>
                      <a:r>
                        <a:rPr lang="en-US" sz="800" b="1" dirty="0" smtClean="0">
                          <a:solidFill>
                            <a:schemeClr val="tx1">
                              <a:lumMod val="65000"/>
                              <a:lumOff val="35000"/>
                            </a:schemeClr>
                          </a:solidFill>
                          <a:latin typeface="Arial" charset="0"/>
                          <a:ea typeface="Arial" charset="0"/>
                          <a:cs typeface="Arial" charset="0"/>
                        </a:rPr>
                        <a:t>Profiles</a:t>
                      </a:r>
                      <a:r>
                        <a:rPr lang="en-US" sz="800" dirty="0" smtClean="0">
                          <a:solidFill>
                            <a:schemeClr val="tx1">
                              <a:lumMod val="65000"/>
                              <a:lumOff val="35000"/>
                            </a:schemeClr>
                          </a:solidFill>
                          <a:latin typeface="Arial" charset="0"/>
                          <a:ea typeface="Arial" charset="0"/>
                          <a:cs typeface="Arial" charset="0"/>
                        </a:rPr>
                        <a:t>:</a:t>
                      </a:r>
                      <a:r>
                        <a:rPr lang="en-US" sz="800" baseline="0" dirty="0" smtClean="0">
                          <a:solidFill>
                            <a:schemeClr val="tx1">
                              <a:lumMod val="65000"/>
                              <a:lumOff val="35000"/>
                            </a:schemeClr>
                          </a:solidFill>
                          <a:latin typeface="Arial" charset="0"/>
                          <a:ea typeface="Arial" charset="0"/>
                          <a:cs typeface="Arial" charset="0"/>
                        </a:rPr>
                        <a:t> are additional protocols that defines what kind of data a Bluetooth module is transmitting. While Bluetooth specifications define how the technology works, profiles define how it’s used.</a:t>
                      </a:r>
                      <a:endParaRPr lang="en-US" sz="800" dirty="0">
                        <a:solidFill>
                          <a:schemeClr val="tx1">
                            <a:lumMod val="65000"/>
                            <a:lumOff val="35000"/>
                          </a:schemeClr>
                        </a:solidFill>
                        <a:latin typeface="Arial" charset="0"/>
                        <a:ea typeface="Arial" charset="0"/>
                        <a:cs typeface="Arial"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16576800"/>
                  </a:ext>
                </a:extLst>
              </a:tr>
              <a:tr h="191440">
                <a:tc>
                  <a:txBody>
                    <a:bodyPr/>
                    <a:lstStyle/>
                    <a:p>
                      <a:r>
                        <a:rPr lang="en-US" sz="800" dirty="0" smtClean="0">
                          <a:solidFill>
                            <a:schemeClr val="tx1">
                              <a:lumMod val="65000"/>
                              <a:lumOff val="35000"/>
                            </a:schemeClr>
                          </a:solidFill>
                          <a:latin typeface="Arial" charset="0"/>
                          <a:ea typeface="Arial" charset="0"/>
                          <a:cs typeface="Arial" charset="0"/>
                        </a:rPr>
                        <a:t>- </a:t>
                      </a:r>
                      <a:r>
                        <a:rPr lang="en-US" sz="800" b="1" dirty="0" smtClean="0">
                          <a:solidFill>
                            <a:schemeClr val="tx1">
                              <a:lumMod val="65000"/>
                              <a:lumOff val="35000"/>
                            </a:schemeClr>
                          </a:solidFill>
                          <a:latin typeface="Arial" charset="0"/>
                          <a:ea typeface="Arial" charset="0"/>
                          <a:cs typeface="Arial" charset="0"/>
                        </a:rPr>
                        <a:t>Qualifications</a:t>
                      </a:r>
                      <a:r>
                        <a:rPr lang="en-US" sz="800" dirty="0" smtClean="0">
                          <a:solidFill>
                            <a:schemeClr val="tx1">
                              <a:lumMod val="65000"/>
                              <a:lumOff val="35000"/>
                            </a:schemeClr>
                          </a:solidFill>
                          <a:latin typeface="Arial" charset="0"/>
                          <a:ea typeface="Arial" charset="0"/>
                          <a:cs typeface="Arial" charset="0"/>
                        </a:rPr>
                        <a:t>: interoperability,</a:t>
                      </a:r>
                      <a:r>
                        <a:rPr lang="en-US" sz="800" baseline="0" dirty="0" smtClean="0">
                          <a:solidFill>
                            <a:schemeClr val="tx1">
                              <a:lumMod val="65000"/>
                              <a:lumOff val="35000"/>
                            </a:schemeClr>
                          </a:solidFill>
                          <a:latin typeface="Arial" charset="0"/>
                          <a:ea typeface="Arial" charset="0"/>
                          <a:cs typeface="Arial" charset="0"/>
                        </a:rPr>
                        <a:t> </a:t>
                      </a:r>
                    </a:p>
                    <a:p>
                      <a:r>
                        <a:rPr lang="en-US" sz="800" baseline="0" dirty="0" smtClean="0">
                          <a:solidFill>
                            <a:schemeClr val="tx1">
                              <a:lumMod val="65000"/>
                              <a:lumOff val="35000"/>
                            </a:schemeClr>
                          </a:solidFill>
                          <a:latin typeface="Arial" charset="0"/>
                          <a:ea typeface="Arial" charset="0"/>
                          <a:cs typeface="Arial" charset="0"/>
                        </a:rPr>
                        <a:t>no license, no LOS, auto ad-hoc </a:t>
                      </a:r>
                    </a:p>
                    <a:p>
                      <a:r>
                        <a:rPr lang="en-US" sz="800" baseline="0" dirty="0" smtClean="0">
                          <a:solidFill>
                            <a:schemeClr val="tx1">
                              <a:lumMod val="65000"/>
                              <a:lumOff val="35000"/>
                            </a:schemeClr>
                          </a:solidFill>
                          <a:latin typeface="Arial" charset="0"/>
                          <a:ea typeface="Arial" charset="0"/>
                          <a:cs typeface="Arial" charset="0"/>
                        </a:rPr>
                        <a:t>network.</a:t>
                      </a:r>
                      <a:endParaRPr lang="en-US" sz="800" dirty="0">
                        <a:solidFill>
                          <a:schemeClr val="tx1">
                            <a:lumMod val="65000"/>
                            <a:lumOff val="35000"/>
                          </a:schemeClr>
                        </a:solidFill>
                        <a:latin typeface="Arial" charset="0"/>
                        <a:ea typeface="Arial" charset="0"/>
                        <a:cs typeface="Arial"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06589940"/>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2903405383"/>
              </p:ext>
            </p:extLst>
          </p:nvPr>
        </p:nvGraphicFramePr>
        <p:xfrm>
          <a:off x="2302702" y="428596"/>
          <a:ext cx="2184336" cy="2738958"/>
        </p:xfrm>
        <a:graphic>
          <a:graphicData uri="http://schemas.openxmlformats.org/drawingml/2006/table">
            <a:tbl>
              <a:tblPr firstRow="1" bandRow="1">
                <a:tableStyleId>{FABFCF23-3B69-468F-B69F-88F6DE6A72F2}</a:tableStyleId>
              </a:tblPr>
              <a:tblGrid>
                <a:gridCol w="329180">
                  <a:extLst>
                    <a:ext uri="{9D8B030D-6E8A-4147-A177-3AD203B41FA5}">
                      <a16:colId xmlns:a16="http://schemas.microsoft.com/office/drawing/2014/main" val="20000"/>
                    </a:ext>
                  </a:extLst>
                </a:gridCol>
                <a:gridCol w="1855156">
                  <a:extLst>
                    <a:ext uri="{9D8B030D-6E8A-4147-A177-3AD203B41FA5}">
                      <a16:colId xmlns:a16="http://schemas.microsoft.com/office/drawing/2014/main" val="20001"/>
                    </a:ext>
                  </a:extLst>
                </a:gridCol>
              </a:tblGrid>
              <a:tr h="211426">
                <a:tc gridSpan="2">
                  <a:txBody>
                    <a:bodyPr/>
                    <a:lstStyle/>
                    <a:p>
                      <a:r>
                        <a:rPr lang="en-US" sz="800" dirty="0" smtClean="0">
                          <a:solidFill>
                            <a:schemeClr val="bg1"/>
                          </a:solidFill>
                          <a:latin typeface="Arial" charset="0"/>
                          <a:ea typeface="Arial" charset="0"/>
                          <a:cs typeface="Arial" charset="0"/>
                        </a:rPr>
                        <a:t>Versions</a:t>
                      </a:r>
                      <a:endParaRPr lang="en-US" sz="800" dirty="0">
                        <a:solidFill>
                          <a:schemeClr val="bg1"/>
                        </a:solidFill>
                        <a:latin typeface="Arial" charset="0"/>
                        <a:ea typeface="Arial" charset="0"/>
                        <a:cs typeface="Arial"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75000"/>
                      </a:schemeClr>
                    </a:solidFill>
                  </a:tcPr>
                </a:tc>
                <a:tc hMerge="1">
                  <a:txBody>
                    <a:bodyPr/>
                    <a:lstStyle/>
                    <a:p>
                      <a:endParaRPr lang="en-US" sz="800" dirty="0">
                        <a:solidFill>
                          <a:schemeClr val="bg1"/>
                        </a:solidFill>
                        <a:latin typeface="Arial" charset="0"/>
                        <a:ea typeface="Arial" charset="0"/>
                        <a:cs typeface="Arial"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75000"/>
                      </a:schemeClr>
                    </a:solidFill>
                  </a:tcPr>
                </a:tc>
                <a:extLst>
                  <a:ext uri="{0D108BD9-81ED-4DB2-BD59-A6C34878D82A}">
                    <a16:rowId xmlns:a16="http://schemas.microsoft.com/office/drawing/2014/main" val="10000"/>
                  </a:ext>
                </a:extLst>
              </a:tr>
              <a:tr h="480649">
                <a:tc>
                  <a:txBody>
                    <a:bodyPr/>
                    <a:lstStyle/>
                    <a:p>
                      <a:r>
                        <a:rPr lang="en-US" sz="800" b="1" dirty="0" smtClean="0">
                          <a:solidFill>
                            <a:schemeClr val="tx1">
                              <a:lumMod val="65000"/>
                              <a:lumOff val="35000"/>
                            </a:schemeClr>
                          </a:solidFill>
                          <a:latin typeface="Arial" charset="0"/>
                          <a:ea typeface="Arial" charset="0"/>
                          <a:cs typeface="Arial" charset="0"/>
                        </a:rPr>
                        <a:t>v2.1</a:t>
                      </a:r>
                    </a:p>
                    <a:p>
                      <a:r>
                        <a:rPr lang="en-US" sz="700" dirty="0" smtClean="0">
                          <a:solidFill>
                            <a:schemeClr val="tx1">
                              <a:lumMod val="65000"/>
                              <a:lumOff val="35000"/>
                            </a:schemeClr>
                          </a:solidFill>
                          <a:latin typeface="Arial" charset="0"/>
                          <a:ea typeface="Arial" charset="0"/>
                          <a:cs typeface="Arial" charset="0"/>
                        </a:rPr>
                        <a:t>2007 </a:t>
                      </a:r>
                      <a:endParaRPr lang="en-US" sz="800" dirty="0">
                        <a:solidFill>
                          <a:schemeClr val="tx1">
                            <a:lumMod val="65000"/>
                            <a:lumOff val="35000"/>
                          </a:schemeClr>
                        </a:solidFill>
                        <a:latin typeface="Arial" charset="0"/>
                        <a:ea typeface="Arial" charset="0"/>
                        <a:cs typeface="Arial"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b="1" dirty="0" smtClean="0">
                          <a:solidFill>
                            <a:schemeClr val="tx1">
                              <a:lumMod val="65000"/>
                              <a:lumOff val="35000"/>
                            </a:schemeClr>
                          </a:solidFill>
                          <a:latin typeface="Arial" charset="0"/>
                          <a:ea typeface="Arial" charset="0"/>
                          <a:cs typeface="Arial" charset="0"/>
                        </a:rPr>
                        <a:t>+ Enhanced Data Rate</a:t>
                      </a:r>
                      <a:r>
                        <a:rPr lang="en-US" sz="800" dirty="0" smtClean="0">
                          <a:solidFill>
                            <a:schemeClr val="tx1">
                              <a:lumMod val="65000"/>
                              <a:lumOff val="35000"/>
                            </a:schemeClr>
                          </a:solidFill>
                          <a:latin typeface="Arial" charset="0"/>
                          <a:ea typeface="Arial" charset="0"/>
                          <a:cs typeface="Arial" charset="0"/>
                        </a:rPr>
                        <a:t>, basic</a:t>
                      </a:r>
                      <a:r>
                        <a:rPr lang="en-US" sz="800" baseline="0" dirty="0" smtClean="0">
                          <a:solidFill>
                            <a:schemeClr val="tx1">
                              <a:lumMod val="65000"/>
                              <a:lumOff val="35000"/>
                            </a:schemeClr>
                          </a:solidFill>
                          <a:latin typeface="Arial" charset="0"/>
                          <a:ea typeface="Arial" charset="0"/>
                          <a:cs typeface="Arial" charset="0"/>
                        </a:rPr>
                        <a:t> pairing (button press, numerical pair), speed up to </a:t>
                      </a:r>
                      <a:r>
                        <a:rPr lang="en-US" sz="800" b="1" baseline="0" dirty="0" smtClean="0">
                          <a:solidFill>
                            <a:schemeClr val="tx1">
                              <a:lumMod val="65000"/>
                              <a:lumOff val="35000"/>
                            </a:schemeClr>
                          </a:solidFill>
                          <a:latin typeface="Arial" charset="0"/>
                          <a:ea typeface="Arial" charset="0"/>
                          <a:cs typeface="Arial" charset="0"/>
                        </a:rPr>
                        <a:t>3Mps</a:t>
                      </a:r>
                      <a:endParaRPr lang="en-US" sz="800" b="1" dirty="0">
                        <a:solidFill>
                          <a:schemeClr val="tx1">
                            <a:lumMod val="65000"/>
                            <a:lumOff val="35000"/>
                          </a:schemeClr>
                        </a:solidFill>
                        <a:latin typeface="Arial" charset="0"/>
                        <a:ea typeface="Arial" charset="0"/>
                        <a:cs typeface="Arial"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44749">
                <a:tc>
                  <a:txBody>
                    <a:bodyPr/>
                    <a:lstStyle/>
                    <a:p>
                      <a:r>
                        <a:rPr lang="en-US" sz="800" b="1" dirty="0" smtClean="0">
                          <a:solidFill>
                            <a:schemeClr val="tx1">
                              <a:lumMod val="65000"/>
                              <a:lumOff val="35000"/>
                            </a:schemeClr>
                          </a:solidFill>
                          <a:latin typeface="Arial" charset="0"/>
                          <a:ea typeface="Arial" charset="0"/>
                          <a:cs typeface="Arial" charset="0"/>
                        </a:rPr>
                        <a:t>v3.0</a:t>
                      </a:r>
                    </a:p>
                    <a:p>
                      <a:r>
                        <a:rPr lang="en-US" sz="700" dirty="0" smtClean="0">
                          <a:solidFill>
                            <a:schemeClr val="tx1">
                              <a:lumMod val="65000"/>
                              <a:lumOff val="35000"/>
                            </a:schemeClr>
                          </a:solidFill>
                          <a:latin typeface="Arial" charset="0"/>
                          <a:ea typeface="Arial" charset="0"/>
                          <a:cs typeface="Arial" charset="0"/>
                        </a:rPr>
                        <a:t>2009</a:t>
                      </a:r>
                      <a:endParaRPr lang="en-US" sz="800" dirty="0">
                        <a:solidFill>
                          <a:schemeClr val="tx1">
                            <a:lumMod val="65000"/>
                            <a:lumOff val="35000"/>
                          </a:schemeClr>
                        </a:solidFill>
                        <a:latin typeface="Arial" charset="0"/>
                        <a:ea typeface="Arial" charset="0"/>
                        <a:cs typeface="Arial"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b="1" dirty="0" smtClean="0">
                          <a:solidFill>
                            <a:schemeClr val="tx1">
                              <a:lumMod val="65000"/>
                              <a:lumOff val="35000"/>
                            </a:schemeClr>
                          </a:solidFill>
                          <a:latin typeface="Arial" charset="0"/>
                          <a:ea typeface="Arial" charset="0"/>
                          <a:cs typeface="Arial" charset="0"/>
                        </a:rPr>
                        <a:t>+ High Speed</a:t>
                      </a:r>
                      <a:r>
                        <a:rPr lang="en-US" sz="800" dirty="0" smtClean="0">
                          <a:solidFill>
                            <a:schemeClr val="tx1">
                              <a:lumMod val="65000"/>
                              <a:lumOff val="35000"/>
                            </a:schemeClr>
                          </a:solidFill>
                          <a:latin typeface="Arial" charset="0"/>
                          <a:ea typeface="Arial" charset="0"/>
                          <a:cs typeface="Arial" charset="0"/>
                        </a:rPr>
                        <a:t>, uses 802.11 (</a:t>
                      </a:r>
                      <a:r>
                        <a:rPr lang="en-US" sz="800" dirty="0" err="1" smtClean="0">
                          <a:solidFill>
                            <a:schemeClr val="tx1">
                              <a:lumMod val="65000"/>
                              <a:lumOff val="35000"/>
                            </a:schemeClr>
                          </a:solidFill>
                          <a:latin typeface="Arial" charset="0"/>
                          <a:ea typeface="Arial" charset="0"/>
                          <a:cs typeface="Arial" charset="0"/>
                        </a:rPr>
                        <a:t>a,b,g,n</a:t>
                      </a:r>
                      <a:r>
                        <a:rPr lang="en-US" sz="800" dirty="0" smtClean="0">
                          <a:solidFill>
                            <a:schemeClr val="tx1">
                              <a:lumMod val="65000"/>
                              <a:lumOff val="35000"/>
                            </a:schemeClr>
                          </a:solidFill>
                          <a:latin typeface="Arial" charset="0"/>
                          <a:ea typeface="Arial" charset="0"/>
                          <a:cs typeface="Arial" charset="0"/>
                        </a:rPr>
                        <a:t>)</a:t>
                      </a:r>
                      <a:r>
                        <a:rPr lang="en-US" sz="800" baseline="0" dirty="0" smtClean="0">
                          <a:solidFill>
                            <a:schemeClr val="tx1">
                              <a:lumMod val="65000"/>
                              <a:lumOff val="35000"/>
                            </a:schemeClr>
                          </a:solidFill>
                          <a:latin typeface="Arial" charset="0"/>
                          <a:ea typeface="Arial" charset="0"/>
                          <a:cs typeface="Arial" charset="0"/>
                        </a:rPr>
                        <a:t> to send data, </a:t>
                      </a:r>
                      <a:r>
                        <a:rPr lang="en-US" sz="800" b="0" baseline="0" dirty="0" smtClean="0">
                          <a:solidFill>
                            <a:schemeClr val="tx1">
                              <a:lumMod val="65000"/>
                              <a:lumOff val="35000"/>
                            </a:schemeClr>
                          </a:solidFill>
                          <a:latin typeface="Arial" charset="0"/>
                          <a:ea typeface="Arial" charset="0"/>
                          <a:cs typeface="Arial" charset="0"/>
                        </a:rPr>
                        <a:t>speed </a:t>
                      </a:r>
                      <a:r>
                        <a:rPr lang="en-US" sz="800" b="1" baseline="0" dirty="0" smtClean="0">
                          <a:solidFill>
                            <a:schemeClr val="tx1">
                              <a:lumMod val="65000"/>
                              <a:lumOff val="35000"/>
                            </a:schemeClr>
                          </a:solidFill>
                          <a:latin typeface="Arial" charset="0"/>
                          <a:ea typeface="Arial" charset="0"/>
                          <a:cs typeface="Arial" charset="0"/>
                        </a:rPr>
                        <a:t>up to 24 Mbps</a:t>
                      </a:r>
                      <a:r>
                        <a:rPr lang="en-US" sz="800" baseline="0" dirty="0" smtClean="0">
                          <a:solidFill>
                            <a:schemeClr val="tx1">
                              <a:lumMod val="65000"/>
                              <a:lumOff val="35000"/>
                            </a:schemeClr>
                          </a:solidFill>
                          <a:latin typeface="Arial" charset="0"/>
                          <a:ea typeface="Arial" charset="0"/>
                          <a:cs typeface="Arial" charset="0"/>
                        </a:rPr>
                        <a:t>.</a:t>
                      </a:r>
                      <a:endParaRPr lang="en-US" sz="800" dirty="0">
                        <a:solidFill>
                          <a:schemeClr val="tx1">
                            <a:lumMod val="65000"/>
                            <a:lumOff val="35000"/>
                          </a:schemeClr>
                        </a:solidFill>
                        <a:latin typeface="Arial" charset="0"/>
                        <a:ea typeface="Arial" charset="0"/>
                        <a:cs typeface="Arial"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45534">
                <a:tc>
                  <a:txBody>
                    <a:bodyPr/>
                    <a:lstStyle/>
                    <a:p>
                      <a:r>
                        <a:rPr lang="en-US" sz="800" b="1" dirty="0" smtClean="0">
                          <a:solidFill>
                            <a:schemeClr val="tx1">
                              <a:lumMod val="65000"/>
                              <a:lumOff val="35000"/>
                            </a:schemeClr>
                          </a:solidFill>
                          <a:latin typeface="Arial" charset="0"/>
                          <a:ea typeface="Arial" charset="0"/>
                          <a:cs typeface="Arial" charset="0"/>
                        </a:rPr>
                        <a:t>v4.0</a:t>
                      </a:r>
                    </a:p>
                    <a:p>
                      <a:r>
                        <a:rPr lang="en-US" sz="700" dirty="0" smtClean="0">
                          <a:solidFill>
                            <a:schemeClr val="tx1">
                              <a:lumMod val="65000"/>
                              <a:lumOff val="35000"/>
                            </a:schemeClr>
                          </a:solidFill>
                          <a:latin typeface="Arial" charset="0"/>
                          <a:ea typeface="Arial" charset="0"/>
                          <a:cs typeface="Arial" charset="0"/>
                        </a:rPr>
                        <a:t>2010</a:t>
                      </a:r>
                      <a:endParaRPr lang="en-US" sz="800" dirty="0" smtClean="0">
                        <a:solidFill>
                          <a:schemeClr val="tx1">
                            <a:lumMod val="65000"/>
                            <a:lumOff val="35000"/>
                          </a:schemeClr>
                        </a:solidFill>
                        <a:latin typeface="Arial" charset="0"/>
                        <a:ea typeface="Arial" charset="0"/>
                        <a:cs typeface="Arial" charset="0"/>
                      </a:endParaRPr>
                    </a:p>
                    <a:p>
                      <a:endParaRPr lang="en-US" sz="800" dirty="0">
                        <a:solidFill>
                          <a:schemeClr val="tx1">
                            <a:lumMod val="65000"/>
                            <a:lumOff val="35000"/>
                          </a:schemeClr>
                        </a:solidFill>
                        <a:latin typeface="Arial" charset="0"/>
                        <a:ea typeface="Arial" charset="0"/>
                        <a:cs typeface="Arial"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b="1" dirty="0" smtClean="0">
                          <a:solidFill>
                            <a:schemeClr val="tx1">
                              <a:lumMod val="65000"/>
                              <a:lumOff val="35000"/>
                            </a:schemeClr>
                          </a:solidFill>
                          <a:latin typeface="Arial" charset="0"/>
                          <a:ea typeface="Arial" charset="0"/>
                          <a:cs typeface="Arial" charset="0"/>
                        </a:rPr>
                        <a:t>+ Low Energy</a:t>
                      </a:r>
                      <a:r>
                        <a:rPr lang="en-US" sz="800" dirty="0" smtClean="0">
                          <a:solidFill>
                            <a:schemeClr val="tx1">
                              <a:lumMod val="65000"/>
                              <a:lumOff val="35000"/>
                            </a:schemeClr>
                          </a:solidFill>
                          <a:latin typeface="Arial" charset="0"/>
                          <a:ea typeface="Arial" charset="0"/>
                          <a:cs typeface="Arial" charset="0"/>
                        </a:rPr>
                        <a:t>, speed more than </a:t>
                      </a:r>
                      <a:r>
                        <a:rPr lang="en-US" sz="800" b="1" dirty="0" smtClean="0">
                          <a:solidFill>
                            <a:schemeClr val="tx1">
                              <a:lumMod val="65000"/>
                              <a:lumOff val="35000"/>
                            </a:schemeClr>
                          </a:solidFill>
                          <a:latin typeface="Arial" charset="0"/>
                          <a:ea typeface="Arial" charset="0"/>
                          <a:cs typeface="Arial" charset="0"/>
                        </a:rPr>
                        <a:t>24 Mbps</a:t>
                      </a:r>
                      <a:r>
                        <a:rPr lang="en-US" sz="800" dirty="0" smtClean="0">
                          <a:solidFill>
                            <a:schemeClr val="tx1">
                              <a:lumMod val="65000"/>
                              <a:lumOff val="35000"/>
                            </a:schemeClr>
                          </a:solidFill>
                          <a:latin typeface="Arial" charset="0"/>
                          <a:ea typeface="Arial" charset="0"/>
                          <a:cs typeface="Arial" charset="0"/>
                        </a:rPr>
                        <a:t>.</a:t>
                      </a:r>
                      <a:endParaRPr lang="en-US" sz="800" dirty="0">
                        <a:solidFill>
                          <a:schemeClr val="tx1">
                            <a:lumMod val="65000"/>
                            <a:lumOff val="35000"/>
                          </a:schemeClr>
                        </a:solidFill>
                        <a:latin typeface="Arial" charset="0"/>
                        <a:ea typeface="Arial" charset="0"/>
                        <a:cs typeface="Arial"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89855">
                <a:tc>
                  <a:txBody>
                    <a:bodyPr/>
                    <a:lstStyle/>
                    <a:p>
                      <a:r>
                        <a:rPr lang="en-US" sz="800" b="1" dirty="0" smtClean="0">
                          <a:solidFill>
                            <a:schemeClr val="tx1">
                              <a:lumMod val="65000"/>
                              <a:lumOff val="35000"/>
                            </a:schemeClr>
                          </a:solidFill>
                          <a:latin typeface="Arial" charset="0"/>
                          <a:ea typeface="Arial" charset="0"/>
                          <a:cs typeface="Arial" charset="0"/>
                        </a:rPr>
                        <a:t>v4.1</a:t>
                      </a:r>
                    </a:p>
                    <a:p>
                      <a:r>
                        <a:rPr lang="en-US" sz="700" dirty="0" smtClean="0">
                          <a:solidFill>
                            <a:schemeClr val="tx1">
                              <a:lumMod val="65000"/>
                              <a:lumOff val="35000"/>
                            </a:schemeClr>
                          </a:solidFill>
                          <a:latin typeface="Arial" charset="0"/>
                          <a:ea typeface="Arial" charset="0"/>
                          <a:cs typeface="Arial" charset="0"/>
                        </a:rPr>
                        <a:t>2013</a:t>
                      </a:r>
                      <a:endParaRPr lang="en-US" sz="800" dirty="0" smtClean="0">
                        <a:solidFill>
                          <a:schemeClr val="tx1">
                            <a:lumMod val="65000"/>
                            <a:lumOff val="35000"/>
                          </a:schemeClr>
                        </a:solidFill>
                        <a:latin typeface="Arial" charset="0"/>
                        <a:ea typeface="Arial" charset="0"/>
                        <a:cs typeface="Arial" charset="0"/>
                      </a:endParaRPr>
                    </a:p>
                    <a:p>
                      <a:endParaRPr lang="en-US" sz="800" dirty="0">
                        <a:solidFill>
                          <a:schemeClr val="tx1">
                            <a:lumMod val="65000"/>
                            <a:lumOff val="35000"/>
                          </a:schemeClr>
                        </a:solidFill>
                        <a:latin typeface="Arial" charset="0"/>
                        <a:ea typeface="Arial" charset="0"/>
                        <a:cs typeface="Arial"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b="1" dirty="0" smtClean="0">
                          <a:solidFill>
                            <a:schemeClr val="tx1">
                              <a:lumMod val="65000"/>
                              <a:lumOff val="35000"/>
                            </a:schemeClr>
                          </a:solidFill>
                          <a:latin typeface="Arial" charset="0"/>
                          <a:ea typeface="Arial" charset="0"/>
                          <a:cs typeface="Arial" charset="0"/>
                        </a:rPr>
                        <a:t>eliminates the interference of Bluetooth radio with 4G </a:t>
                      </a:r>
                      <a:r>
                        <a:rPr lang="en-US" sz="800" dirty="0" smtClean="0">
                          <a:solidFill>
                            <a:schemeClr val="tx1">
                              <a:lumMod val="65000"/>
                              <a:lumOff val="35000"/>
                            </a:schemeClr>
                          </a:solidFill>
                          <a:latin typeface="Arial" charset="0"/>
                          <a:ea typeface="Arial" charset="0"/>
                          <a:cs typeface="Arial" charset="0"/>
                        </a:rPr>
                        <a:t>automatically, improves data transfer and smarter connectivity.</a:t>
                      </a:r>
                      <a:endParaRPr lang="en-US" sz="800" dirty="0">
                        <a:solidFill>
                          <a:schemeClr val="tx1">
                            <a:lumMod val="65000"/>
                            <a:lumOff val="35000"/>
                          </a:schemeClr>
                        </a:solidFill>
                        <a:latin typeface="Arial" charset="0"/>
                        <a:ea typeface="Arial" charset="0"/>
                        <a:cs typeface="Arial"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489855">
                <a:tc>
                  <a:txBody>
                    <a:bodyPr/>
                    <a:lstStyle/>
                    <a:p>
                      <a:r>
                        <a:rPr lang="en-US" sz="800" b="1" dirty="0" smtClean="0">
                          <a:solidFill>
                            <a:schemeClr val="tx1">
                              <a:lumMod val="65000"/>
                              <a:lumOff val="35000"/>
                            </a:schemeClr>
                          </a:solidFill>
                          <a:latin typeface="Arial" charset="0"/>
                          <a:ea typeface="Arial" charset="0"/>
                          <a:cs typeface="Arial" charset="0"/>
                        </a:rPr>
                        <a:t>v4.2</a:t>
                      </a:r>
                    </a:p>
                    <a:p>
                      <a:r>
                        <a:rPr lang="en-US" sz="700" dirty="0" smtClean="0">
                          <a:solidFill>
                            <a:schemeClr val="tx1">
                              <a:lumMod val="65000"/>
                              <a:lumOff val="35000"/>
                            </a:schemeClr>
                          </a:solidFill>
                          <a:latin typeface="Arial" charset="0"/>
                          <a:ea typeface="Arial" charset="0"/>
                          <a:cs typeface="Arial" charset="0"/>
                        </a:rPr>
                        <a:t>2014</a:t>
                      </a:r>
                      <a:endParaRPr lang="en-US" sz="800" dirty="0" smtClean="0">
                        <a:solidFill>
                          <a:schemeClr val="tx1">
                            <a:lumMod val="65000"/>
                            <a:lumOff val="35000"/>
                          </a:schemeClr>
                        </a:solidFill>
                        <a:latin typeface="Arial" charset="0"/>
                        <a:ea typeface="Arial" charset="0"/>
                        <a:cs typeface="Arial" charset="0"/>
                      </a:endParaRPr>
                    </a:p>
                    <a:p>
                      <a:endParaRPr lang="en-US" sz="800" dirty="0">
                        <a:solidFill>
                          <a:schemeClr val="tx1">
                            <a:lumMod val="65000"/>
                            <a:lumOff val="35000"/>
                          </a:schemeClr>
                        </a:solidFill>
                        <a:latin typeface="Arial" charset="0"/>
                        <a:ea typeface="Arial" charset="0"/>
                        <a:cs typeface="Arial"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dirty="0" smtClean="0">
                          <a:solidFill>
                            <a:schemeClr val="tx1">
                              <a:lumMod val="65000"/>
                              <a:lumOff val="35000"/>
                            </a:schemeClr>
                          </a:solidFill>
                          <a:latin typeface="Arial" charset="0"/>
                          <a:ea typeface="Arial" charset="0"/>
                          <a:cs typeface="Arial" charset="0"/>
                        </a:rPr>
                        <a:t>introduces </a:t>
                      </a:r>
                      <a:r>
                        <a:rPr lang="en-US" sz="800" b="1" dirty="0" smtClean="0">
                          <a:solidFill>
                            <a:schemeClr val="tx1">
                              <a:lumMod val="65000"/>
                              <a:lumOff val="35000"/>
                            </a:schemeClr>
                          </a:solidFill>
                          <a:latin typeface="Arial" charset="0"/>
                          <a:ea typeface="Arial" charset="0"/>
                          <a:cs typeface="Arial" charset="0"/>
                        </a:rPr>
                        <a:t>Low Energy data packet length extensions</a:t>
                      </a:r>
                      <a:r>
                        <a:rPr lang="en-US" sz="800" dirty="0" smtClean="0">
                          <a:solidFill>
                            <a:schemeClr val="tx1">
                              <a:lumMod val="65000"/>
                              <a:lumOff val="35000"/>
                            </a:schemeClr>
                          </a:solidFill>
                          <a:latin typeface="Arial" charset="0"/>
                          <a:ea typeface="Arial" charset="0"/>
                          <a:cs typeface="Arial" charset="0"/>
                        </a:rPr>
                        <a:t>, Low Energy privacy upgrades and Low Energy secure connections.</a:t>
                      </a:r>
                      <a:endParaRPr lang="en-US" sz="800" dirty="0">
                        <a:solidFill>
                          <a:schemeClr val="tx1">
                            <a:lumMod val="65000"/>
                            <a:lumOff val="35000"/>
                          </a:schemeClr>
                        </a:solidFill>
                        <a:latin typeface="Arial" charset="0"/>
                        <a:ea typeface="Arial" charset="0"/>
                        <a:cs typeface="Arial"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943860793"/>
              </p:ext>
            </p:extLst>
          </p:nvPr>
        </p:nvGraphicFramePr>
        <p:xfrm>
          <a:off x="4622800" y="427270"/>
          <a:ext cx="2184335" cy="906982"/>
        </p:xfrm>
        <a:graphic>
          <a:graphicData uri="http://schemas.openxmlformats.org/drawingml/2006/table">
            <a:tbl>
              <a:tblPr firstRow="1" bandRow="1">
                <a:tableStyleId>{FABFCF23-3B69-468F-B69F-88F6DE6A72F2}</a:tableStyleId>
              </a:tblPr>
              <a:tblGrid>
                <a:gridCol w="473986">
                  <a:extLst>
                    <a:ext uri="{9D8B030D-6E8A-4147-A177-3AD203B41FA5}">
                      <a16:colId xmlns:a16="http://schemas.microsoft.com/office/drawing/2014/main" val="20000"/>
                    </a:ext>
                  </a:extLst>
                </a:gridCol>
                <a:gridCol w="982237">
                  <a:extLst>
                    <a:ext uri="{9D8B030D-6E8A-4147-A177-3AD203B41FA5}">
                      <a16:colId xmlns:a16="http://schemas.microsoft.com/office/drawing/2014/main" val="20001"/>
                    </a:ext>
                  </a:extLst>
                </a:gridCol>
                <a:gridCol w="728112">
                  <a:extLst>
                    <a:ext uri="{9D8B030D-6E8A-4147-A177-3AD203B41FA5}">
                      <a16:colId xmlns:a16="http://schemas.microsoft.com/office/drawing/2014/main" val="20002"/>
                    </a:ext>
                  </a:extLst>
                </a:gridCol>
              </a:tblGrid>
              <a:tr h="156119">
                <a:tc>
                  <a:txBody>
                    <a:bodyPr/>
                    <a:lstStyle/>
                    <a:p>
                      <a:r>
                        <a:rPr lang="en-US" sz="800" dirty="0" smtClean="0">
                          <a:solidFill>
                            <a:schemeClr val="bg1"/>
                          </a:solidFill>
                          <a:latin typeface="Arial" charset="0"/>
                          <a:ea typeface="Arial" charset="0"/>
                          <a:cs typeface="Arial" charset="0"/>
                        </a:rPr>
                        <a:t>Power</a:t>
                      </a:r>
                      <a:endParaRPr lang="en-US" sz="800" dirty="0">
                        <a:solidFill>
                          <a:schemeClr val="bg1"/>
                        </a:solidFill>
                        <a:latin typeface="Arial" charset="0"/>
                        <a:ea typeface="Arial" charset="0"/>
                        <a:cs typeface="Arial"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75000"/>
                      </a:schemeClr>
                    </a:solidFill>
                  </a:tcPr>
                </a:tc>
                <a:tc>
                  <a:txBody>
                    <a:bodyPr/>
                    <a:lstStyle/>
                    <a:p>
                      <a:r>
                        <a:rPr lang="en-US" sz="800" dirty="0" smtClean="0">
                          <a:solidFill>
                            <a:schemeClr val="bg1"/>
                          </a:solidFill>
                          <a:latin typeface="Arial" charset="0"/>
                          <a:ea typeface="Arial" charset="0"/>
                          <a:cs typeface="Arial" charset="0"/>
                        </a:rPr>
                        <a:t>Distance</a:t>
                      </a:r>
                      <a:endParaRPr lang="en-US" sz="800" dirty="0">
                        <a:solidFill>
                          <a:schemeClr val="bg1"/>
                        </a:solidFill>
                        <a:latin typeface="Arial" charset="0"/>
                        <a:ea typeface="Arial" charset="0"/>
                        <a:cs typeface="Arial"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75000"/>
                      </a:schemeClr>
                    </a:solidFill>
                  </a:tcPr>
                </a:tc>
                <a:tc>
                  <a:txBody>
                    <a:bodyPr/>
                    <a:lstStyle/>
                    <a:p>
                      <a:r>
                        <a:rPr lang="en-US" sz="800" dirty="0" smtClean="0">
                          <a:solidFill>
                            <a:schemeClr val="bg1"/>
                          </a:solidFill>
                          <a:latin typeface="Arial" charset="0"/>
                          <a:ea typeface="Arial" charset="0"/>
                          <a:cs typeface="Arial" charset="0"/>
                        </a:rPr>
                        <a:t>Energy</a:t>
                      </a:r>
                      <a:endParaRPr lang="en-US" sz="800" dirty="0">
                        <a:solidFill>
                          <a:schemeClr val="bg1"/>
                        </a:solidFill>
                        <a:latin typeface="Arial" charset="0"/>
                        <a:ea typeface="Arial" charset="0"/>
                        <a:cs typeface="Arial"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75000"/>
                      </a:schemeClr>
                    </a:solidFill>
                  </a:tcPr>
                </a:tc>
                <a:extLst>
                  <a:ext uri="{0D108BD9-81ED-4DB2-BD59-A6C34878D82A}">
                    <a16:rowId xmlns:a16="http://schemas.microsoft.com/office/drawing/2014/main" val="10000"/>
                  </a:ext>
                </a:extLst>
              </a:tr>
              <a:tr h="178422">
                <a:tc>
                  <a:txBody>
                    <a:bodyPr/>
                    <a:lstStyle/>
                    <a:p>
                      <a:r>
                        <a:rPr lang="en-US" sz="800" b="0" dirty="0" smtClean="0">
                          <a:solidFill>
                            <a:schemeClr val="tx1">
                              <a:lumMod val="65000"/>
                              <a:lumOff val="35000"/>
                            </a:schemeClr>
                          </a:solidFill>
                          <a:latin typeface="Arial" charset="0"/>
                          <a:ea typeface="Arial" charset="0"/>
                          <a:cs typeface="Arial" charset="0"/>
                        </a:rPr>
                        <a:t>Class 1</a:t>
                      </a:r>
                      <a:endParaRPr lang="en-US" sz="800" b="0" dirty="0">
                        <a:solidFill>
                          <a:schemeClr val="tx1">
                            <a:lumMod val="65000"/>
                            <a:lumOff val="35000"/>
                          </a:schemeClr>
                        </a:solidFill>
                        <a:latin typeface="Arial" charset="0"/>
                        <a:ea typeface="Arial" charset="0"/>
                        <a:cs typeface="Arial"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b="0" dirty="0" smtClean="0">
                          <a:solidFill>
                            <a:schemeClr val="tx1">
                              <a:lumMod val="65000"/>
                              <a:lumOff val="35000"/>
                            </a:schemeClr>
                          </a:solidFill>
                          <a:latin typeface="Arial" charset="0"/>
                          <a:ea typeface="Arial" charset="0"/>
                          <a:cs typeface="Arial" charset="0"/>
                        </a:rPr>
                        <a:t>Long range, 100m</a:t>
                      </a:r>
                      <a:endParaRPr lang="en-US" sz="800" b="0" dirty="0">
                        <a:solidFill>
                          <a:schemeClr val="tx1">
                            <a:lumMod val="65000"/>
                            <a:lumOff val="35000"/>
                          </a:schemeClr>
                        </a:solidFill>
                        <a:latin typeface="Arial" charset="0"/>
                        <a:ea typeface="Arial" charset="0"/>
                        <a:cs typeface="Arial"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b="0" dirty="0" smtClean="0">
                          <a:solidFill>
                            <a:schemeClr val="tx1">
                              <a:lumMod val="65000"/>
                              <a:lumOff val="35000"/>
                            </a:schemeClr>
                          </a:solidFill>
                          <a:latin typeface="Arial" charset="0"/>
                          <a:ea typeface="Arial" charset="0"/>
                          <a:cs typeface="Arial" charset="0"/>
                        </a:rPr>
                        <a:t>20 </a:t>
                      </a:r>
                      <a:r>
                        <a:rPr lang="en-US" sz="800" b="0" dirty="0" err="1" smtClean="0">
                          <a:solidFill>
                            <a:schemeClr val="tx1">
                              <a:lumMod val="65000"/>
                              <a:lumOff val="35000"/>
                            </a:schemeClr>
                          </a:solidFill>
                          <a:latin typeface="Arial" charset="0"/>
                          <a:ea typeface="Arial" charset="0"/>
                          <a:cs typeface="Arial" charset="0"/>
                        </a:rPr>
                        <a:t>dBm</a:t>
                      </a:r>
                      <a:r>
                        <a:rPr lang="en-US" sz="800" b="0" baseline="0" dirty="0" smtClean="0">
                          <a:solidFill>
                            <a:schemeClr val="tx1">
                              <a:lumMod val="65000"/>
                              <a:lumOff val="35000"/>
                            </a:schemeClr>
                          </a:solidFill>
                          <a:latin typeface="Arial" charset="0"/>
                          <a:ea typeface="Arial" charset="0"/>
                          <a:cs typeface="Arial" charset="0"/>
                        </a:rPr>
                        <a:t> / </a:t>
                      </a:r>
                      <a:r>
                        <a:rPr lang="en-US" sz="800" b="0" dirty="0" smtClean="0">
                          <a:solidFill>
                            <a:schemeClr val="tx1">
                              <a:lumMod val="65000"/>
                              <a:lumOff val="35000"/>
                            </a:schemeClr>
                          </a:solidFill>
                          <a:latin typeface="Arial" charset="0"/>
                          <a:ea typeface="Arial" charset="0"/>
                          <a:cs typeface="Arial" charset="0"/>
                        </a:rPr>
                        <a:t>100mW</a:t>
                      </a:r>
                      <a:endParaRPr lang="en-US" sz="800" b="0" dirty="0">
                        <a:solidFill>
                          <a:schemeClr val="tx1">
                            <a:lumMod val="65000"/>
                            <a:lumOff val="35000"/>
                          </a:schemeClr>
                        </a:solidFill>
                        <a:latin typeface="Arial" charset="0"/>
                        <a:ea typeface="Arial" charset="0"/>
                        <a:cs typeface="Arial"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8422">
                <a:tc>
                  <a:txBody>
                    <a:bodyPr/>
                    <a:lstStyle/>
                    <a:p>
                      <a:r>
                        <a:rPr lang="en-US" sz="800" b="0" dirty="0" smtClean="0">
                          <a:solidFill>
                            <a:schemeClr val="tx1">
                              <a:lumMod val="65000"/>
                              <a:lumOff val="35000"/>
                            </a:schemeClr>
                          </a:solidFill>
                          <a:latin typeface="Arial" charset="0"/>
                          <a:ea typeface="Arial" charset="0"/>
                          <a:cs typeface="Arial" charset="0"/>
                        </a:rPr>
                        <a:t>Class 2</a:t>
                      </a:r>
                      <a:endParaRPr lang="en-US" sz="800" b="0" dirty="0">
                        <a:solidFill>
                          <a:schemeClr val="tx1">
                            <a:lumMod val="65000"/>
                            <a:lumOff val="35000"/>
                          </a:schemeClr>
                        </a:solidFill>
                        <a:latin typeface="Arial" charset="0"/>
                        <a:ea typeface="Arial" charset="0"/>
                        <a:cs typeface="Arial"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b="0" dirty="0" smtClean="0">
                          <a:solidFill>
                            <a:schemeClr val="tx1">
                              <a:lumMod val="65000"/>
                              <a:lumOff val="35000"/>
                            </a:schemeClr>
                          </a:solidFill>
                          <a:latin typeface="Arial" charset="0"/>
                          <a:ea typeface="Arial" charset="0"/>
                          <a:cs typeface="Arial" charset="0"/>
                        </a:rPr>
                        <a:t>Mid range, 10m</a:t>
                      </a:r>
                      <a:endParaRPr lang="en-US" sz="800" b="0" dirty="0">
                        <a:solidFill>
                          <a:schemeClr val="tx1">
                            <a:lumMod val="65000"/>
                            <a:lumOff val="35000"/>
                          </a:schemeClr>
                        </a:solidFill>
                        <a:latin typeface="Arial" charset="0"/>
                        <a:ea typeface="Arial" charset="0"/>
                        <a:cs typeface="Arial"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b="0" dirty="0" smtClean="0">
                          <a:solidFill>
                            <a:schemeClr val="tx1">
                              <a:lumMod val="65000"/>
                              <a:lumOff val="35000"/>
                            </a:schemeClr>
                          </a:solidFill>
                          <a:latin typeface="Arial" charset="0"/>
                          <a:ea typeface="Arial" charset="0"/>
                          <a:cs typeface="Arial" charset="0"/>
                        </a:rPr>
                        <a:t>4 </a:t>
                      </a:r>
                      <a:r>
                        <a:rPr lang="en-US" sz="800" b="0" dirty="0" err="1" smtClean="0">
                          <a:solidFill>
                            <a:schemeClr val="tx1">
                              <a:lumMod val="65000"/>
                              <a:lumOff val="35000"/>
                            </a:schemeClr>
                          </a:solidFill>
                          <a:latin typeface="Arial" charset="0"/>
                          <a:ea typeface="Arial" charset="0"/>
                          <a:cs typeface="Arial" charset="0"/>
                        </a:rPr>
                        <a:t>dBm</a:t>
                      </a:r>
                      <a:r>
                        <a:rPr lang="en-US" sz="800" b="0" baseline="0" dirty="0" smtClean="0">
                          <a:solidFill>
                            <a:schemeClr val="tx1">
                              <a:lumMod val="65000"/>
                              <a:lumOff val="35000"/>
                            </a:schemeClr>
                          </a:solidFill>
                          <a:latin typeface="Arial" charset="0"/>
                          <a:ea typeface="Arial" charset="0"/>
                          <a:cs typeface="Arial" charset="0"/>
                        </a:rPr>
                        <a:t> / </a:t>
                      </a:r>
                      <a:r>
                        <a:rPr lang="en-US" sz="800" b="0" dirty="0" smtClean="0">
                          <a:solidFill>
                            <a:schemeClr val="tx1">
                              <a:lumMod val="65000"/>
                              <a:lumOff val="35000"/>
                            </a:schemeClr>
                          </a:solidFill>
                          <a:latin typeface="Arial" charset="0"/>
                          <a:ea typeface="Arial" charset="0"/>
                          <a:cs typeface="Arial" charset="0"/>
                        </a:rPr>
                        <a:t>1-2.5mW</a:t>
                      </a:r>
                      <a:endParaRPr lang="en-US" sz="800" b="0" dirty="0">
                        <a:solidFill>
                          <a:schemeClr val="tx1">
                            <a:lumMod val="65000"/>
                            <a:lumOff val="35000"/>
                          </a:schemeClr>
                        </a:solidFill>
                        <a:latin typeface="Arial" charset="0"/>
                        <a:ea typeface="Arial" charset="0"/>
                        <a:cs typeface="Arial"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05942">
                <a:tc>
                  <a:txBody>
                    <a:bodyPr/>
                    <a:lstStyle/>
                    <a:p>
                      <a:r>
                        <a:rPr lang="en-US" sz="800" b="0" dirty="0" smtClean="0">
                          <a:solidFill>
                            <a:schemeClr val="tx1">
                              <a:lumMod val="65000"/>
                              <a:lumOff val="35000"/>
                            </a:schemeClr>
                          </a:solidFill>
                          <a:latin typeface="Arial" charset="0"/>
                          <a:ea typeface="Arial" charset="0"/>
                          <a:cs typeface="Arial" charset="0"/>
                        </a:rPr>
                        <a:t>Class 3</a:t>
                      </a:r>
                      <a:endParaRPr lang="en-US" sz="800" b="0" dirty="0">
                        <a:solidFill>
                          <a:schemeClr val="tx1">
                            <a:lumMod val="65000"/>
                            <a:lumOff val="35000"/>
                          </a:schemeClr>
                        </a:solidFill>
                        <a:latin typeface="Arial" charset="0"/>
                        <a:ea typeface="Arial" charset="0"/>
                        <a:cs typeface="Arial"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b="0" dirty="0" smtClean="0">
                          <a:solidFill>
                            <a:schemeClr val="tx1">
                              <a:lumMod val="65000"/>
                              <a:lumOff val="35000"/>
                            </a:schemeClr>
                          </a:solidFill>
                          <a:latin typeface="Arial" charset="0"/>
                          <a:ea typeface="Arial" charset="0"/>
                          <a:cs typeface="Arial" charset="0"/>
                        </a:rPr>
                        <a:t>Short range,</a:t>
                      </a:r>
                      <a:r>
                        <a:rPr lang="en-US" sz="800" b="0" baseline="0" dirty="0" smtClean="0">
                          <a:solidFill>
                            <a:schemeClr val="tx1">
                              <a:lumMod val="65000"/>
                              <a:lumOff val="35000"/>
                            </a:schemeClr>
                          </a:solidFill>
                          <a:latin typeface="Arial" charset="0"/>
                          <a:ea typeface="Arial" charset="0"/>
                          <a:cs typeface="Arial" charset="0"/>
                        </a:rPr>
                        <a:t> 0.1-10m</a:t>
                      </a:r>
                      <a:endParaRPr lang="en-US" sz="800" b="0" dirty="0">
                        <a:solidFill>
                          <a:schemeClr val="tx1">
                            <a:lumMod val="65000"/>
                            <a:lumOff val="35000"/>
                          </a:schemeClr>
                        </a:solidFill>
                        <a:latin typeface="Arial" charset="0"/>
                        <a:ea typeface="Arial" charset="0"/>
                        <a:cs typeface="Arial"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b="0" dirty="0" smtClean="0">
                          <a:solidFill>
                            <a:schemeClr val="tx1">
                              <a:lumMod val="65000"/>
                              <a:lumOff val="35000"/>
                            </a:schemeClr>
                          </a:solidFill>
                          <a:latin typeface="Arial" charset="0"/>
                          <a:ea typeface="Arial" charset="0"/>
                          <a:cs typeface="Arial" charset="0"/>
                        </a:rPr>
                        <a:t>0 </a:t>
                      </a:r>
                      <a:r>
                        <a:rPr lang="en-US" sz="800" b="0" dirty="0" err="1" smtClean="0">
                          <a:solidFill>
                            <a:schemeClr val="tx1">
                              <a:lumMod val="65000"/>
                              <a:lumOff val="35000"/>
                            </a:schemeClr>
                          </a:solidFill>
                          <a:latin typeface="Arial" charset="0"/>
                          <a:ea typeface="Arial" charset="0"/>
                          <a:cs typeface="Arial" charset="0"/>
                        </a:rPr>
                        <a:t>dBm</a:t>
                      </a:r>
                      <a:r>
                        <a:rPr lang="en-US" sz="800" b="0" dirty="0" smtClean="0">
                          <a:solidFill>
                            <a:schemeClr val="tx1">
                              <a:lumMod val="65000"/>
                              <a:lumOff val="35000"/>
                            </a:schemeClr>
                          </a:solidFill>
                          <a:latin typeface="Arial" charset="0"/>
                          <a:ea typeface="Arial" charset="0"/>
                          <a:cs typeface="Arial" charset="0"/>
                        </a:rPr>
                        <a:t> / 1mW</a:t>
                      </a:r>
                      <a:endParaRPr lang="en-US" sz="800" b="0" dirty="0">
                        <a:solidFill>
                          <a:schemeClr val="tx1">
                            <a:lumMod val="65000"/>
                            <a:lumOff val="35000"/>
                          </a:schemeClr>
                        </a:solidFill>
                        <a:latin typeface="Arial" charset="0"/>
                        <a:ea typeface="Arial" charset="0"/>
                        <a:cs typeface="Arial"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4067826568"/>
              </p:ext>
            </p:extLst>
          </p:nvPr>
        </p:nvGraphicFramePr>
        <p:xfrm>
          <a:off x="46269" y="3647456"/>
          <a:ext cx="1549335" cy="2488660"/>
        </p:xfrm>
        <a:graphic>
          <a:graphicData uri="http://schemas.openxmlformats.org/drawingml/2006/table">
            <a:tbl>
              <a:tblPr firstRow="1" bandRow="1">
                <a:tableStyleId>{FABFCF23-3B69-468F-B69F-88F6DE6A72F2}</a:tableStyleId>
              </a:tblPr>
              <a:tblGrid>
                <a:gridCol w="1549335">
                  <a:extLst>
                    <a:ext uri="{9D8B030D-6E8A-4147-A177-3AD203B41FA5}">
                      <a16:colId xmlns:a16="http://schemas.microsoft.com/office/drawing/2014/main" val="20000"/>
                    </a:ext>
                  </a:extLst>
                </a:gridCol>
              </a:tblGrid>
              <a:tr h="120802">
                <a:tc>
                  <a:txBody>
                    <a:bodyPr/>
                    <a:lstStyle/>
                    <a:p>
                      <a:r>
                        <a:rPr lang="en-US" sz="800" dirty="0" smtClean="0">
                          <a:solidFill>
                            <a:schemeClr val="bg1"/>
                          </a:solidFill>
                          <a:latin typeface="Arial" charset="0"/>
                          <a:ea typeface="Arial" charset="0"/>
                          <a:cs typeface="Arial" charset="0"/>
                        </a:rPr>
                        <a:t>Protocol Stack</a:t>
                      </a:r>
                      <a:endParaRPr lang="en-US" sz="800" dirty="0">
                        <a:solidFill>
                          <a:schemeClr val="bg1"/>
                        </a:solidFill>
                        <a:latin typeface="Arial" charset="0"/>
                        <a:ea typeface="Arial" charset="0"/>
                        <a:cs typeface="Arial"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75000"/>
                      </a:schemeClr>
                    </a:solidFill>
                  </a:tcPr>
                </a:tc>
                <a:extLst>
                  <a:ext uri="{0D108BD9-81ED-4DB2-BD59-A6C34878D82A}">
                    <a16:rowId xmlns:a16="http://schemas.microsoft.com/office/drawing/2014/main" val="10000"/>
                  </a:ext>
                </a:extLst>
              </a:tr>
              <a:tr h="2275300">
                <a:tc>
                  <a:txBody>
                    <a:bodyPr/>
                    <a:lstStyle/>
                    <a:p>
                      <a:endParaRPr lang="en-US" sz="800" dirty="0">
                        <a:solidFill>
                          <a:schemeClr val="tx1">
                            <a:lumMod val="65000"/>
                            <a:lumOff val="35000"/>
                          </a:schemeClr>
                        </a:solidFill>
                        <a:latin typeface="Arial" charset="0"/>
                        <a:ea typeface="Arial" charset="0"/>
                        <a:cs typeface="Arial"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pic>
        <p:nvPicPr>
          <p:cNvPr id="15" name="Picture 14"/>
          <p:cNvPicPr>
            <a:picLocks noChangeAspect="1"/>
          </p:cNvPicPr>
          <p:nvPr/>
        </p:nvPicPr>
        <p:blipFill>
          <a:blip r:embed="rId2"/>
          <a:stretch>
            <a:fillRect/>
          </a:stretch>
        </p:blipFill>
        <p:spPr>
          <a:xfrm>
            <a:off x="113957" y="3894761"/>
            <a:ext cx="1413957" cy="2181533"/>
          </a:xfrm>
          <a:prstGeom prst="rect">
            <a:avLst/>
          </a:prstGeom>
        </p:spPr>
      </p:pic>
      <p:graphicFrame>
        <p:nvGraphicFramePr>
          <p:cNvPr id="16" name="Table 15"/>
          <p:cNvGraphicFramePr>
            <a:graphicFrameLocks noGrp="1"/>
          </p:cNvGraphicFramePr>
          <p:nvPr>
            <p:extLst>
              <p:ext uri="{D42A27DB-BD31-4B8C-83A1-F6EECF244321}">
                <p14:modId xmlns:p14="http://schemas.microsoft.com/office/powerpoint/2010/main" val="356389612"/>
              </p:ext>
            </p:extLst>
          </p:nvPr>
        </p:nvGraphicFramePr>
        <p:xfrm>
          <a:off x="1687847" y="3259958"/>
          <a:ext cx="2799191" cy="3519302"/>
        </p:xfrm>
        <a:graphic>
          <a:graphicData uri="http://schemas.openxmlformats.org/drawingml/2006/table">
            <a:tbl>
              <a:tblPr firstRow="1" bandRow="1">
                <a:tableStyleId>{FABFCF23-3B69-468F-B69F-88F6DE6A72F2}</a:tableStyleId>
              </a:tblPr>
              <a:tblGrid>
                <a:gridCol w="766238">
                  <a:extLst>
                    <a:ext uri="{9D8B030D-6E8A-4147-A177-3AD203B41FA5}">
                      <a16:colId xmlns:a16="http://schemas.microsoft.com/office/drawing/2014/main" val="20000"/>
                    </a:ext>
                  </a:extLst>
                </a:gridCol>
                <a:gridCol w="2032953">
                  <a:extLst>
                    <a:ext uri="{9D8B030D-6E8A-4147-A177-3AD203B41FA5}">
                      <a16:colId xmlns:a16="http://schemas.microsoft.com/office/drawing/2014/main" val="20001"/>
                    </a:ext>
                  </a:extLst>
                </a:gridCol>
              </a:tblGrid>
              <a:tr h="181742">
                <a:tc gridSpan="2">
                  <a:txBody>
                    <a:bodyPr/>
                    <a:lstStyle/>
                    <a:p>
                      <a:r>
                        <a:rPr lang="en-US" sz="800" dirty="0" smtClean="0">
                          <a:solidFill>
                            <a:schemeClr val="bg1"/>
                          </a:solidFill>
                          <a:latin typeface="Arial" charset="0"/>
                          <a:ea typeface="Arial" charset="0"/>
                          <a:cs typeface="Arial" charset="0"/>
                        </a:rPr>
                        <a:t>Layers &amp; their</a:t>
                      </a:r>
                      <a:r>
                        <a:rPr lang="en-US" sz="800" baseline="0" dirty="0" smtClean="0">
                          <a:solidFill>
                            <a:schemeClr val="bg1"/>
                          </a:solidFill>
                          <a:latin typeface="Arial" charset="0"/>
                          <a:ea typeface="Arial" charset="0"/>
                          <a:cs typeface="Arial" charset="0"/>
                        </a:rPr>
                        <a:t> </a:t>
                      </a:r>
                      <a:r>
                        <a:rPr lang="en-US" sz="800" dirty="0" smtClean="0">
                          <a:solidFill>
                            <a:schemeClr val="bg1"/>
                          </a:solidFill>
                          <a:latin typeface="Arial" charset="0"/>
                          <a:ea typeface="Arial" charset="0"/>
                          <a:cs typeface="Arial" charset="0"/>
                        </a:rPr>
                        <a:t>roles</a:t>
                      </a:r>
                      <a:endParaRPr lang="en-US" sz="800" dirty="0">
                        <a:solidFill>
                          <a:schemeClr val="bg1"/>
                        </a:solidFill>
                        <a:latin typeface="Arial" charset="0"/>
                        <a:ea typeface="Arial" charset="0"/>
                        <a:cs typeface="Arial"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75000"/>
                      </a:schemeClr>
                    </a:solidFill>
                  </a:tcPr>
                </a:tc>
                <a:tc hMerge="1">
                  <a:txBody>
                    <a:bodyPr/>
                    <a:lstStyle/>
                    <a:p>
                      <a:endParaRPr lang="en-US"/>
                    </a:p>
                  </a:txBody>
                  <a:tcPr/>
                </a:tc>
                <a:extLst>
                  <a:ext uri="{0D108BD9-81ED-4DB2-BD59-A6C34878D82A}">
                    <a16:rowId xmlns:a16="http://schemas.microsoft.com/office/drawing/2014/main" val="10000"/>
                  </a:ext>
                </a:extLst>
              </a:tr>
              <a:tr h="276225">
                <a:tc>
                  <a:txBody>
                    <a:bodyPr/>
                    <a:lstStyle/>
                    <a:p>
                      <a:r>
                        <a:rPr lang="en-US" sz="800" b="1" dirty="0" smtClean="0">
                          <a:solidFill>
                            <a:schemeClr val="tx1">
                              <a:lumMod val="65000"/>
                              <a:lumOff val="35000"/>
                            </a:schemeClr>
                          </a:solidFill>
                          <a:latin typeface="Arial" charset="0"/>
                          <a:ea typeface="Arial" charset="0"/>
                          <a:cs typeface="Arial" charset="0"/>
                        </a:rPr>
                        <a:t>Bluetooth Radio</a:t>
                      </a:r>
                      <a:endParaRPr lang="en-US" sz="800" b="1" dirty="0">
                        <a:solidFill>
                          <a:schemeClr val="tx1">
                            <a:lumMod val="65000"/>
                            <a:lumOff val="35000"/>
                          </a:schemeClr>
                        </a:solidFill>
                        <a:latin typeface="Arial" charset="0"/>
                        <a:ea typeface="Arial" charset="0"/>
                        <a:cs typeface="Arial"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dirty="0" smtClean="0">
                          <a:solidFill>
                            <a:schemeClr val="tx1">
                              <a:lumMod val="65000"/>
                              <a:lumOff val="35000"/>
                            </a:schemeClr>
                          </a:solidFill>
                          <a:latin typeface="Arial" charset="0"/>
                          <a:ea typeface="Arial" charset="0"/>
                          <a:cs typeface="Arial" charset="0"/>
                        </a:rPr>
                        <a:t>Lowest defined layer</a:t>
                      </a:r>
                      <a:endParaRPr lang="en-US" sz="800" dirty="0">
                        <a:solidFill>
                          <a:schemeClr val="tx1">
                            <a:lumMod val="65000"/>
                            <a:lumOff val="35000"/>
                          </a:schemeClr>
                        </a:solidFill>
                        <a:latin typeface="Arial" charset="0"/>
                        <a:ea typeface="Arial" charset="0"/>
                        <a:cs typeface="Arial"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65141">
                <a:tc>
                  <a:txBody>
                    <a:bodyPr/>
                    <a:lstStyle/>
                    <a:p>
                      <a:r>
                        <a:rPr lang="en-US" sz="800" b="1" dirty="0" smtClean="0">
                          <a:solidFill>
                            <a:schemeClr val="tx1">
                              <a:lumMod val="65000"/>
                              <a:lumOff val="35000"/>
                            </a:schemeClr>
                          </a:solidFill>
                          <a:latin typeface="Arial" charset="0"/>
                          <a:ea typeface="Arial" charset="0"/>
                          <a:cs typeface="Arial" charset="0"/>
                        </a:rPr>
                        <a:t>Baseband</a:t>
                      </a:r>
                      <a:endParaRPr lang="en-US" sz="800" b="1" dirty="0">
                        <a:solidFill>
                          <a:schemeClr val="tx1">
                            <a:lumMod val="65000"/>
                            <a:lumOff val="35000"/>
                          </a:schemeClr>
                        </a:solidFill>
                        <a:latin typeface="Arial" charset="0"/>
                        <a:ea typeface="Arial" charset="0"/>
                        <a:cs typeface="Arial"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dirty="0" smtClean="0">
                          <a:solidFill>
                            <a:schemeClr val="tx1">
                              <a:lumMod val="65000"/>
                              <a:lumOff val="35000"/>
                            </a:schemeClr>
                          </a:solidFill>
                          <a:latin typeface="Arial" charset="0"/>
                          <a:ea typeface="Arial" charset="0"/>
                          <a:cs typeface="Arial" charset="0"/>
                        </a:rPr>
                        <a:t>Physical layer, controls:</a:t>
                      </a:r>
                      <a:r>
                        <a:rPr lang="en-US" sz="800" baseline="0" dirty="0" smtClean="0">
                          <a:solidFill>
                            <a:schemeClr val="tx1">
                              <a:lumMod val="65000"/>
                              <a:lumOff val="35000"/>
                            </a:schemeClr>
                          </a:solidFill>
                          <a:latin typeface="Arial" charset="0"/>
                          <a:ea typeface="Arial" charset="0"/>
                          <a:cs typeface="Arial" charset="0"/>
                        </a:rPr>
                        <a:t> error, flow, hopping (79 channels), security. Has 3 connection modes: </a:t>
                      </a:r>
                    </a:p>
                    <a:p>
                      <a:r>
                        <a:rPr lang="en-US" sz="800" dirty="0" smtClean="0">
                          <a:solidFill>
                            <a:schemeClr val="tx1">
                              <a:lumMod val="65000"/>
                              <a:lumOff val="35000"/>
                            </a:schemeClr>
                          </a:solidFill>
                          <a:latin typeface="Arial" charset="0"/>
                          <a:ea typeface="Arial" charset="0"/>
                          <a:cs typeface="Arial" charset="0"/>
                        </a:rPr>
                        <a:t>- STANDBY,</a:t>
                      </a:r>
                      <a:r>
                        <a:rPr lang="en-US" sz="800" baseline="0" dirty="0" smtClean="0">
                          <a:solidFill>
                            <a:schemeClr val="tx1">
                              <a:lumMod val="65000"/>
                              <a:lumOff val="35000"/>
                            </a:schemeClr>
                          </a:solidFill>
                          <a:latin typeface="Arial" charset="0"/>
                          <a:ea typeface="Arial" charset="0"/>
                          <a:cs typeface="Arial" charset="0"/>
                        </a:rPr>
                        <a:t> ACTIVE and Power Saving Mode</a:t>
                      </a:r>
                      <a:endParaRPr lang="en-US" sz="800" dirty="0">
                        <a:solidFill>
                          <a:schemeClr val="tx1">
                            <a:lumMod val="65000"/>
                            <a:lumOff val="35000"/>
                          </a:schemeClr>
                        </a:solidFill>
                        <a:latin typeface="Arial" charset="0"/>
                        <a:ea typeface="Arial" charset="0"/>
                        <a:cs typeface="Arial"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65141">
                <a:tc>
                  <a:txBody>
                    <a:bodyPr/>
                    <a:lstStyle/>
                    <a:p>
                      <a:r>
                        <a:rPr lang="en-US" sz="800" b="1" dirty="0" smtClean="0">
                          <a:solidFill>
                            <a:schemeClr val="tx1">
                              <a:lumMod val="65000"/>
                              <a:lumOff val="35000"/>
                            </a:schemeClr>
                          </a:solidFill>
                          <a:latin typeface="Arial" charset="0"/>
                          <a:ea typeface="Arial" charset="0"/>
                          <a:cs typeface="Arial" charset="0"/>
                        </a:rPr>
                        <a:t>Audio</a:t>
                      </a:r>
                      <a:endParaRPr lang="en-US" sz="800" b="1" dirty="0">
                        <a:solidFill>
                          <a:schemeClr val="tx1">
                            <a:lumMod val="65000"/>
                            <a:lumOff val="35000"/>
                          </a:schemeClr>
                        </a:solidFill>
                        <a:latin typeface="Arial" charset="0"/>
                        <a:ea typeface="Arial" charset="0"/>
                        <a:cs typeface="Arial"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dirty="0" smtClean="0">
                          <a:solidFill>
                            <a:schemeClr val="tx1">
                              <a:lumMod val="65000"/>
                              <a:lumOff val="35000"/>
                            </a:schemeClr>
                          </a:solidFill>
                          <a:latin typeface="Arial" charset="0"/>
                          <a:ea typeface="Arial" charset="0"/>
                          <a:cs typeface="Arial" charset="0"/>
                        </a:rPr>
                        <a:t>2 codecs: PCM &amp;</a:t>
                      </a:r>
                      <a:r>
                        <a:rPr lang="en-US" sz="800" baseline="0" dirty="0" smtClean="0">
                          <a:solidFill>
                            <a:schemeClr val="tx1">
                              <a:lumMod val="65000"/>
                              <a:lumOff val="35000"/>
                            </a:schemeClr>
                          </a:solidFill>
                          <a:latin typeface="Arial" charset="0"/>
                          <a:ea typeface="Arial" charset="0"/>
                          <a:cs typeface="Arial" charset="0"/>
                        </a:rPr>
                        <a:t> CVSD, both at 64kbps, using SCO links.</a:t>
                      </a:r>
                      <a:endParaRPr lang="en-US" sz="800" dirty="0">
                        <a:solidFill>
                          <a:schemeClr val="tx1">
                            <a:lumMod val="65000"/>
                            <a:lumOff val="35000"/>
                          </a:schemeClr>
                        </a:solidFill>
                        <a:latin typeface="Arial" charset="0"/>
                        <a:ea typeface="Arial" charset="0"/>
                        <a:cs typeface="Arial"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65141">
                <a:tc>
                  <a:txBody>
                    <a:bodyPr/>
                    <a:lstStyle/>
                    <a:p>
                      <a:r>
                        <a:rPr lang="en-US" sz="800" b="1" dirty="0" smtClean="0">
                          <a:solidFill>
                            <a:schemeClr val="tx1">
                              <a:lumMod val="65000"/>
                              <a:lumOff val="35000"/>
                            </a:schemeClr>
                          </a:solidFill>
                          <a:latin typeface="Arial" charset="0"/>
                          <a:ea typeface="Arial" charset="0"/>
                          <a:cs typeface="Arial" charset="0"/>
                        </a:rPr>
                        <a:t>LMP</a:t>
                      </a:r>
                    </a:p>
                    <a:p>
                      <a:r>
                        <a:rPr lang="en-US" sz="600" b="0" dirty="0" smtClean="0">
                          <a:solidFill>
                            <a:schemeClr val="tx1">
                              <a:lumMod val="65000"/>
                              <a:lumOff val="35000"/>
                            </a:schemeClr>
                          </a:solidFill>
                          <a:latin typeface="Arial" charset="0"/>
                          <a:ea typeface="Arial" charset="0"/>
                          <a:cs typeface="Arial" charset="0"/>
                        </a:rPr>
                        <a:t>(Link Manager Protocol)</a:t>
                      </a:r>
                      <a:endParaRPr lang="en-US" sz="600" b="0" dirty="0">
                        <a:solidFill>
                          <a:schemeClr val="tx1">
                            <a:lumMod val="65000"/>
                            <a:lumOff val="35000"/>
                          </a:schemeClr>
                        </a:solidFill>
                        <a:latin typeface="Arial" charset="0"/>
                        <a:ea typeface="Arial" charset="0"/>
                        <a:cs typeface="Arial"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baseline="0" dirty="0" smtClean="0">
                          <a:solidFill>
                            <a:schemeClr val="tx1">
                              <a:lumMod val="65000"/>
                              <a:lumOff val="35000"/>
                            </a:schemeClr>
                          </a:solidFill>
                          <a:latin typeface="Arial" charset="0"/>
                          <a:ea typeface="Arial" charset="0"/>
                          <a:cs typeface="Arial" charset="0"/>
                        </a:rPr>
                        <a:t>authentication, link setup, acts as service provider, </a:t>
                      </a:r>
                      <a:r>
                        <a:rPr lang="en-US" sz="800" baseline="0" dirty="0" err="1" smtClean="0">
                          <a:solidFill>
                            <a:schemeClr val="tx1">
                              <a:lumMod val="65000"/>
                              <a:lumOff val="35000"/>
                            </a:schemeClr>
                          </a:solidFill>
                          <a:latin typeface="Arial" charset="0"/>
                          <a:ea typeface="Arial" charset="0"/>
                          <a:cs typeface="Arial" charset="0"/>
                        </a:rPr>
                        <a:t>comm</a:t>
                      </a:r>
                      <a:r>
                        <a:rPr lang="en-US" sz="800" baseline="0" dirty="0" smtClean="0">
                          <a:solidFill>
                            <a:schemeClr val="tx1">
                              <a:lumMod val="65000"/>
                              <a:lumOff val="35000"/>
                            </a:schemeClr>
                          </a:solidFill>
                          <a:latin typeface="Arial" charset="0"/>
                          <a:ea typeface="Arial" charset="0"/>
                          <a:cs typeface="Arial" charset="0"/>
                        </a:rPr>
                        <a:t> with LM PDUs</a:t>
                      </a:r>
                      <a:endParaRPr lang="en-US" sz="800" dirty="0" smtClean="0">
                        <a:solidFill>
                          <a:schemeClr val="tx1">
                            <a:lumMod val="65000"/>
                            <a:lumOff val="35000"/>
                          </a:schemeClr>
                        </a:solidFill>
                        <a:latin typeface="Arial" charset="0"/>
                        <a:ea typeface="Arial" charset="0"/>
                        <a:cs typeface="Arial"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65141">
                <a:tc>
                  <a:txBody>
                    <a:bodyPr/>
                    <a:lstStyle/>
                    <a:p>
                      <a:r>
                        <a:rPr lang="en-US" sz="800" b="1" dirty="0" smtClean="0">
                          <a:solidFill>
                            <a:schemeClr val="tx1">
                              <a:lumMod val="65000"/>
                              <a:lumOff val="35000"/>
                            </a:schemeClr>
                          </a:solidFill>
                          <a:latin typeface="Arial" charset="0"/>
                          <a:ea typeface="Arial" charset="0"/>
                          <a:cs typeface="Arial" charset="0"/>
                        </a:rPr>
                        <a:t>HCI</a:t>
                      </a:r>
                      <a:r>
                        <a:rPr lang="en-US" sz="800" b="0" dirty="0" smtClean="0">
                          <a:solidFill>
                            <a:schemeClr val="tx1">
                              <a:lumMod val="65000"/>
                              <a:lumOff val="35000"/>
                            </a:schemeClr>
                          </a:solidFill>
                          <a:latin typeface="Arial" charset="0"/>
                          <a:ea typeface="Arial" charset="0"/>
                          <a:cs typeface="Arial" charset="0"/>
                        </a:rPr>
                        <a:t> </a:t>
                      </a:r>
                    </a:p>
                    <a:p>
                      <a:r>
                        <a:rPr lang="en-US" sz="600" b="0" dirty="0" smtClean="0">
                          <a:solidFill>
                            <a:schemeClr val="tx1">
                              <a:lumMod val="65000"/>
                              <a:lumOff val="35000"/>
                            </a:schemeClr>
                          </a:solidFill>
                          <a:latin typeface="Arial" charset="0"/>
                          <a:ea typeface="Arial" charset="0"/>
                          <a:cs typeface="Arial" charset="0"/>
                        </a:rPr>
                        <a:t>(</a:t>
                      </a:r>
                      <a:r>
                        <a:rPr lang="en-US" sz="600" dirty="0" smtClean="0">
                          <a:solidFill>
                            <a:schemeClr val="tx1">
                              <a:lumMod val="65000"/>
                              <a:lumOff val="35000"/>
                            </a:schemeClr>
                          </a:solidFill>
                          <a:latin typeface="Arial" charset="0"/>
                          <a:ea typeface="Arial" charset="0"/>
                          <a:cs typeface="Arial" charset="0"/>
                        </a:rPr>
                        <a:t>Host Controller Interface)</a:t>
                      </a:r>
                      <a:endParaRPr lang="en-US" sz="800" b="1" dirty="0">
                        <a:solidFill>
                          <a:schemeClr val="tx1">
                            <a:lumMod val="65000"/>
                            <a:lumOff val="35000"/>
                          </a:schemeClr>
                        </a:solidFill>
                        <a:latin typeface="Arial" charset="0"/>
                        <a:ea typeface="Arial" charset="0"/>
                        <a:cs typeface="Arial"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dirty="0" smtClean="0">
                          <a:solidFill>
                            <a:schemeClr val="tx1">
                              <a:lumMod val="65000"/>
                              <a:lumOff val="35000"/>
                            </a:schemeClr>
                          </a:solidFill>
                          <a:latin typeface="Arial" charset="0"/>
                          <a:ea typeface="Arial" charset="0"/>
                          <a:cs typeface="Arial" charset="0"/>
                        </a:rPr>
                        <a:t>command interface, hardware status,</a:t>
                      </a:r>
                      <a:r>
                        <a:rPr lang="en-US" sz="800" baseline="0" dirty="0" smtClean="0">
                          <a:solidFill>
                            <a:schemeClr val="tx1">
                              <a:lumMod val="65000"/>
                              <a:lumOff val="35000"/>
                            </a:schemeClr>
                          </a:solidFill>
                          <a:latin typeface="Arial" charset="0"/>
                          <a:ea typeface="Arial" charset="0"/>
                          <a:cs typeface="Arial" charset="0"/>
                        </a:rPr>
                        <a:t> can be via UART, RS232, or USB</a:t>
                      </a:r>
                      <a:endParaRPr lang="en-US" sz="800" dirty="0">
                        <a:solidFill>
                          <a:schemeClr val="tx1">
                            <a:lumMod val="65000"/>
                            <a:lumOff val="35000"/>
                          </a:schemeClr>
                        </a:solidFill>
                        <a:latin typeface="Arial" charset="0"/>
                        <a:ea typeface="Arial" charset="0"/>
                        <a:cs typeface="Arial"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30309">
                <a:tc>
                  <a:txBody>
                    <a:bodyPr/>
                    <a:lstStyle/>
                    <a:p>
                      <a:r>
                        <a:rPr lang="en-US" sz="800" b="1" dirty="0" smtClean="0">
                          <a:solidFill>
                            <a:schemeClr val="tx1">
                              <a:lumMod val="65000"/>
                              <a:lumOff val="35000"/>
                            </a:schemeClr>
                          </a:solidFill>
                          <a:latin typeface="Arial" charset="0"/>
                          <a:ea typeface="Arial" charset="0"/>
                          <a:cs typeface="Arial" charset="0"/>
                        </a:rPr>
                        <a:t>L2CAP</a:t>
                      </a:r>
                    </a:p>
                    <a:p>
                      <a:r>
                        <a:rPr lang="en-US" sz="600" b="0" dirty="0" smtClean="0">
                          <a:solidFill>
                            <a:schemeClr val="tx1">
                              <a:lumMod val="65000"/>
                              <a:lumOff val="35000"/>
                            </a:schemeClr>
                          </a:solidFill>
                          <a:latin typeface="Arial" charset="0"/>
                          <a:ea typeface="Arial" charset="0"/>
                          <a:cs typeface="Arial" charset="0"/>
                        </a:rPr>
                        <a:t>(Logical Link Control and Adaptation Protocol)</a:t>
                      </a:r>
                      <a:endParaRPr lang="en-US" sz="600" b="0" dirty="0">
                        <a:solidFill>
                          <a:schemeClr val="tx1">
                            <a:lumMod val="65000"/>
                            <a:lumOff val="35000"/>
                          </a:schemeClr>
                        </a:solidFill>
                        <a:latin typeface="Arial" charset="0"/>
                        <a:ea typeface="Arial" charset="0"/>
                        <a:cs typeface="Arial"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dirty="0" smtClean="0">
                          <a:solidFill>
                            <a:schemeClr val="tx1">
                              <a:lumMod val="65000"/>
                              <a:lumOff val="35000"/>
                            </a:schemeClr>
                          </a:solidFill>
                          <a:latin typeface="Arial" charset="0"/>
                          <a:ea typeface="Arial" charset="0"/>
                          <a:cs typeface="Arial" charset="0"/>
                        </a:rPr>
                        <a:t>Establish connection (less/full) to upper layer.</a:t>
                      </a:r>
                      <a:r>
                        <a:rPr lang="en-US" sz="800" baseline="0" dirty="0" smtClean="0">
                          <a:solidFill>
                            <a:schemeClr val="tx1">
                              <a:lumMod val="65000"/>
                              <a:lumOff val="35000"/>
                            </a:schemeClr>
                          </a:solidFill>
                          <a:latin typeface="Arial" charset="0"/>
                          <a:ea typeface="Arial" charset="0"/>
                          <a:cs typeface="Arial" charset="0"/>
                        </a:rPr>
                        <a:t> 2 links types are used: SCO (</a:t>
                      </a:r>
                      <a:r>
                        <a:rPr lang="en-US" sz="800" baseline="0" dirty="0" smtClean="0">
                          <a:solidFill>
                            <a:srgbClr val="FF0000"/>
                          </a:solidFill>
                          <a:latin typeface="Arial" charset="0"/>
                          <a:ea typeface="Arial" charset="0"/>
                          <a:cs typeface="Arial" charset="0"/>
                        </a:rPr>
                        <a:t>not supported by L2CAP</a:t>
                      </a:r>
                      <a:r>
                        <a:rPr lang="en-US" sz="800" baseline="0" dirty="0" smtClean="0">
                          <a:solidFill>
                            <a:schemeClr val="tx1">
                              <a:lumMod val="65000"/>
                              <a:lumOff val="35000"/>
                            </a:schemeClr>
                          </a:solidFill>
                          <a:latin typeface="Arial" charset="0"/>
                          <a:ea typeface="Arial" charset="0"/>
                          <a:cs typeface="Arial" charset="0"/>
                        </a:rPr>
                        <a:t>), ACL (</a:t>
                      </a:r>
                      <a:r>
                        <a:rPr lang="en-US" sz="800" baseline="0" dirty="0" err="1" smtClean="0">
                          <a:solidFill>
                            <a:schemeClr val="tx1">
                              <a:lumMod val="65000"/>
                              <a:lumOff val="35000"/>
                            </a:schemeClr>
                          </a:solidFill>
                          <a:latin typeface="Arial" charset="0"/>
                          <a:ea typeface="Arial" charset="0"/>
                          <a:cs typeface="Arial" charset="0"/>
                        </a:rPr>
                        <a:t>Async</a:t>
                      </a:r>
                      <a:r>
                        <a:rPr lang="en-US" sz="800" baseline="0" dirty="0" smtClean="0">
                          <a:solidFill>
                            <a:schemeClr val="tx1">
                              <a:lumMod val="65000"/>
                              <a:lumOff val="35000"/>
                            </a:schemeClr>
                          </a:solidFill>
                          <a:latin typeface="Arial" charset="0"/>
                          <a:ea typeface="Arial" charset="0"/>
                          <a:cs typeface="Arial" charset="0"/>
                        </a:rPr>
                        <a:t> conn less)</a:t>
                      </a:r>
                      <a:endParaRPr lang="en-US" sz="800" dirty="0">
                        <a:solidFill>
                          <a:schemeClr val="tx1">
                            <a:lumMod val="65000"/>
                            <a:lumOff val="35000"/>
                          </a:schemeClr>
                        </a:solidFill>
                        <a:latin typeface="Arial" charset="0"/>
                        <a:ea typeface="Arial" charset="0"/>
                        <a:cs typeface="Arial"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21865221"/>
                  </a:ext>
                </a:extLst>
              </a:tr>
              <a:tr h="428625">
                <a:tc>
                  <a:txBody>
                    <a:bodyPr/>
                    <a:lstStyle/>
                    <a:p>
                      <a:r>
                        <a:rPr lang="en-US" sz="800" b="1" kern="1200" dirty="0" smtClean="0">
                          <a:solidFill>
                            <a:schemeClr val="tx1">
                              <a:lumMod val="65000"/>
                              <a:lumOff val="35000"/>
                            </a:schemeClr>
                          </a:solidFill>
                          <a:latin typeface="Arial" charset="0"/>
                          <a:ea typeface="Arial" charset="0"/>
                          <a:cs typeface="Arial" charset="0"/>
                        </a:rPr>
                        <a:t>RFCOMM</a:t>
                      </a:r>
                    </a:p>
                    <a:p>
                      <a:pPr marL="0" marR="0" indent="0" algn="l" defTabSz="685796" rtl="0" eaLnBrk="1" fontAlgn="auto" latinLnBrk="0" hangingPunct="1">
                        <a:lnSpc>
                          <a:spcPct val="100000"/>
                        </a:lnSpc>
                        <a:spcBef>
                          <a:spcPts val="0"/>
                        </a:spcBef>
                        <a:spcAft>
                          <a:spcPts val="0"/>
                        </a:spcAft>
                        <a:buClrTx/>
                        <a:buSzTx/>
                        <a:buFontTx/>
                        <a:buNone/>
                        <a:tabLst/>
                        <a:defRPr/>
                      </a:pPr>
                      <a:r>
                        <a:rPr lang="en-US" sz="600" b="0" dirty="0" smtClean="0">
                          <a:solidFill>
                            <a:schemeClr val="tx1">
                              <a:lumMod val="65000"/>
                              <a:lumOff val="35000"/>
                            </a:schemeClr>
                          </a:solidFill>
                          <a:latin typeface="Arial" charset="0"/>
                          <a:ea typeface="Arial" charset="0"/>
                          <a:cs typeface="Arial" charset="0"/>
                        </a:rPr>
                        <a:t>(Radio Frequency Communication)</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dirty="0" smtClean="0">
                          <a:solidFill>
                            <a:schemeClr val="tx1">
                              <a:lumMod val="65000"/>
                              <a:lumOff val="35000"/>
                            </a:schemeClr>
                          </a:solidFill>
                          <a:latin typeface="Arial" charset="0"/>
                          <a:ea typeface="Arial" charset="0"/>
                          <a:cs typeface="Arial" charset="0"/>
                        </a:rPr>
                        <a:t>Emulation of serial ports, up to 60 </a:t>
                      </a:r>
                      <a:r>
                        <a:rPr lang="en-US" sz="800" dirty="0" err="1" smtClean="0">
                          <a:solidFill>
                            <a:schemeClr val="tx1">
                              <a:lumMod val="65000"/>
                              <a:lumOff val="35000"/>
                            </a:schemeClr>
                          </a:solidFill>
                          <a:latin typeface="Arial" charset="0"/>
                          <a:ea typeface="Arial" charset="0"/>
                          <a:cs typeface="Arial" charset="0"/>
                        </a:rPr>
                        <a:t>simulaneous</a:t>
                      </a:r>
                      <a:r>
                        <a:rPr lang="en-US" sz="800" dirty="0" smtClean="0">
                          <a:solidFill>
                            <a:schemeClr val="tx1">
                              <a:lumMod val="65000"/>
                              <a:lumOff val="35000"/>
                            </a:schemeClr>
                          </a:solidFill>
                          <a:latin typeface="Arial" charset="0"/>
                          <a:ea typeface="Arial" charset="0"/>
                          <a:cs typeface="Arial" charset="0"/>
                        </a:rPr>
                        <a:t> conns. </a:t>
                      </a:r>
                      <a:endParaRPr lang="en-US" sz="800" dirty="0">
                        <a:solidFill>
                          <a:schemeClr val="tx1">
                            <a:lumMod val="65000"/>
                            <a:lumOff val="35000"/>
                          </a:schemeClr>
                        </a:solidFill>
                        <a:latin typeface="Arial" charset="0"/>
                        <a:ea typeface="Arial" charset="0"/>
                        <a:cs typeface="Arial"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99627201"/>
                  </a:ext>
                </a:extLst>
              </a:tr>
              <a:tr h="365141">
                <a:tc>
                  <a:txBody>
                    <a:bodyPr/>
                    <a:lstStyle/>
                    <a:p>
                      <a:pPr marL="0" algn="l" defTabSz="685796" rtl="0" eaLnBrk="1" latinLnBrk="0" hangingPunct="1"/>
                      <a:r>
                        <a:rPr lang="en-US" sz="800" b="1" kern="1200" dirty="0" smtClean="0">
                          <a:solidFill>
                            <a:schemeClr val="tx1">
                              <a:lumMod val="65000"/>
                              <a:lumOff val="35000"/>
                            </a:schemeClr>
                          </a:solidFill>
                          <a:latin typeface="Arial" charset="0"/>
                          <a:ea typeface="Arial" charset="0"/>
                          <a:cs typeface="Arial" charset="0"/>
                        </a:rPr>
                        <a:t>SDP</a:t>
                      </a:r>
                    </a:p>
                    <a:p>
                      <a:pPr marL="0" marR="0" indent="0" algn="l" defTabSz="685796" rtl="0" eaLnBrk="1" fontAlgn="auto" latinLnBrk="0" hangingPunct="1">
                        <a:lnSpc>
                          <a:spcPct val="100000"/>
                        </a:lnSpc>
                        <a:spcBef>
                          <a:spcPts val="0"/>
                        </a:spcBef>
                        <a:spcAft>
                          <a:spcPts val="0"/>
                        </a:spcAft>
                        <a:buClrTx/>
                        <a:buSzTx/>
                        <a:buFontTx/>
                        <a:buNone/>
                        <a:tabLst/>
                        <a:defRPr/>
                      </a:pPr>
                      <a:r>
                        <a:rPr lang="en-US" sz="600" b="0" dirty="0" smtClean="0">
                          <a:solidFill>
                            <a:schemeClr val="tx1">
                              <a:lumMod val="65000"/>
                              <a:lumOff val="35000"/>
                            </a:schemeClr>
                          </a:solidFill>
                          <a:latin typeface="Arial" charset="0"/>
                          <a:ea typeface="Arial" charset="0"/>
                          <a:cs typeface="Arial" charset="0"/>
                        </a:rPr>
                        <a:t>(Service Discovery Protocol)</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dirty="0" smtClean="0">
                          <a:solidFill>
                            <a:schemeClr val="tx1">
                              <a:lumMod val="65000"/>
                              <a:lumOff val="35000"/>
                            </a:schemeClr>
                          </a:solidFill>
                          <a:latin typeface="Arial" charset="0"/>
                          <a:ea typeface="Arial" charset="0"/>
                          <a:cs typeface="Arial" charset="0"/>
                        </a:rPr>
                        <a:t>For</a:t>
                      </a:r>
                      <a:r>
                        <a:rPr lang="en-US" sz="800" baseline="0" dirty="0" smtClean="0">
                          <a:solidFill>
                            <a:schemeClr val="tx1">
                              <a:lumMod val="65000"/>
                              <a:lumOff val="35000"/>
                            </a:schemeClr>
                          </a:solidFill>
                          <a:latin typeface="Arial" charset="0"/>
                          <a:ea typeface="Arial" charset="0"/>
                          <a:cs typeface="Arial" charset="0"/>
                        </a:rPr>
                        <a:t> discovery of services and their characteristics using request/response of one PDU each time. </a:t>
                      </a:r>
                      <a:endParaRPr lang="en-US" sz="800" dirty="0">
                        <a:solidFill>
                          <a:schemeClr val="tx1">
                            <a:lumMod val="65000"/>
                            <a:lumOff val="35000"/>
                          </a:schemeClr>
                        </a:solidFill>
                        <a:latin typeface="Arial" charset="0"/>
                        <a:ea typeface="Arial" charset="0"/>
                        <a:cs typeface="Arial"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19639391"/>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528057354"/>
              </p:ext>
            </p:extLst>
          </p:nvPr>
        </p:nvGraphicFramePr>
        <p:xfrm>
          <a:off x="4626666" y="1415425"/>
          <a:ext cx="2184334" cy="1249680"/>
        </p:xfrm>
        <a:graphic>
          <a:graphicData uri="http://schemas.openxmlformats.org/drawingml/2006/table">
            <a:tbl>
              <a:tblPr firstRow="1" bandRow="1">
                <a:tableStyleId>{FABFCF23-3B69-468F-B69F-88F6DE6A72F2}</a:tableStyleId>
              </a:tblPr>
              <a:tblGrid>
                <a:gridCol w="555617">
                  <a:extLst>
                    <a:ext uri="{9D8B030D-6E8A-4147-A177-3AD203B41FA5}">
                      <a16:colId xmlns:a16="http://schemas.microsoft.com/office/drawing/2014/main" val="20000"/>
                    </a:ext>
                  </a:extLst>
                </a:gridCol>
                <a:gridCol w="1024669">
                  <a:extLst>
                    <a:ext uri="{9D8B030D-6E8A-4147-A177-3AD203B41FA5}">
                      <a16:colId xmlns:a16="http://schemas.microsoft.com/office/drawing/2014/main" val="20001"/>
                    </a:ext>
                  </a:extLst>
                </a:gridCol>
                <a:gridCol w="604048">
                  <a:extLst>
                    <a:ext uri="{9D8B030D-6E8A-4147-A177-3AD203B41FA5}">
                      <a16:colId xmlns:a16="http://schemas.microsoft.com/office/drawing/2014/main" val="20002"/>
                    </a:ext>
                  </a:extLst>
                </a:gridCol>
              </a:tblGrid>
              <a:tr h="211426">
                <a:tc gridSpan="3">
                  <a:txBody>
                    <a:bodyPr/>
                    <a:lstStyle/>
                    <a:p>
                      <a:r>
                        <a:rPr lang="en-US" sz="800" dirty="0" smtClean="0">
                          <a:solidFill>
                            <a:schemeClr val="bg1"/>
                          </a:solidFill>
                          <a:latin typeface="Arial" charset="0"/>
                          <a:ea typeface="Arial" charset="0"/>
                          <a:cs typeface="Arial" charset="0"/>
                        </a:rPr>
                        <a:t>Ad-hoc Networking</a:t>
                      </a:r>
                      <a:endParaRPr lang="en-US" sz="800" dirty="0">
                        <a:solidFill>
                          <a:schemeClr val="bg1"/>
                        </a:solidFill>
                        <a:latin typeface="Arial" charset="0"/>
                        <a:ea typeface="Arial" charset="0"/>
                        <a:cs typeface="Arial"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75000"/>
                      </a:schemeClr>
                    </a:solidFill>
                  </a:tcPr>
                </a:tc>
                <a:tc hMerge="1">
                  <a:txBody>
                    <a:bodyPr/>
                    <a:lstStyle/>
                    <a:p>
                      <a:endParaRPr lang="en-US" sz="800" dirty="0">
                        <a:solidFill>
                          <a:schemeClr val="bg1"/>
                        </a:solidFill>
                        <a:latin typeface="Arial" charset="0"/>
                        <a:ea typeface="Arial" charset="0"/>
                        <a:cs typeface="Arial"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75000"/>
                      </a:schemeClr>
                    </a:solidFill>
                  </a:tcPr>
                </a:tc>
                <a:tc hMerge="1">
                  <a:txBody>
                    <a:bodyPr/>
                    <a:lstStyle/>
                    <a:p>
                      <a:endParaRPr lang="en-US" sz="800" dirty="0">
                        <a:solidFill>
                          <a:schemeClr val="bg1"/>
                        </a:solidFill>
                        <a:latin typeface="Arial" charset="0"/>
                        <a:ea typeface="Arial" charset="0"/>
                        <a:cs typeface="Arial"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75000"/>
                      </a:schemeClr>
                    </a:solidFill>
                  </a:tcPr>
                </a:tc>
                <a:extLst>
                  <a:ext uri="{0D108BD9-81ED-4DB2-BD59-A6C34878D82A}">
                    <a16:rowId xmlns:a16="http://schemas.microsoft.com/office/drawing/2014/main" val="3982241423"/>
                  </a:ext>
                </a:extLst>
              </a:tr>
              <a:tr h="272279">
                <a:tc>
                  <a:txBody>
                    <a:bodyPr/>
                    <a:lstStyle/>
                    <a:p>
                      <a:r>
                        <a:rPr lang="en-US" sz="800" b="1" dirty="0" err="1" smtClean="0">
                          <a:solidFill>
                            <a:schemeClr val="tx1">
                              <a:lumMod val="65000"/>
                              <a:lumOff val="35000"/>
                            </a:schemeClr>
                          </a:solidFill>
                          <a:latin typeface="Arial" charset="0"/>
                          <a:ea typeface="Arial" charset="0"/>
                          <a:cs typeface="Arial" charset="0"/>
                        </a:rPr>
                        <a:t>Piconet</a:t>
                      </a:r>
                      <a:r>
                        <a:rPr lang="en-US" sz="800" b="1" dirty="0" smtClean="0">
                          <a:solidFill>
                            <a:schemeClr val="tx1">
                              <a:lumMod val="65000"/>
                              <a:lumOff val="35000"/>
                            </a:schemeClr>
                          </a:solidFill>
                          <a:latin typeface="Arial" charset="0"/>
                          <a:ea typeface="Arial" charset="0"/>
                          <a:cs typeface="Arial" charset="0"/>
                        </a:rPr>
                        <a:t> </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b="0" dirty="0" smtClean="0">
                          <a:solidFill>
                            <a:schemeClr val="tx1">
                              <a:lumMod val="65000"/>
                              <a:lumOff val="35000"/>
                            </a:schemeClr>
                          </a:solidFill>
                          <a:latin typeface="Arial" charset="0"/>
                          <a:ea typeface="Arial" charset="0"/>
                          <a:cs typeface="Arial" charset="0"/>
                        </a:rPr>
                        <a:t>Decentral,</a:t>
                      </a:r>
                      <a:r>
                        <a:rPr lang="en-US" sz="800" b="0" baseline="0" dirty="0" smtClean="0">
                          <a:solidFill>
                            <a:schemeClr val="tx1">
                              <a:lumMod val="65000"/>
                              <a:lumOff val="35000"/>
                            </a:schemeClr>
                          </a:solidFill>
                          <a:latin typeface="Arial" charset="0"/>
                          <a:ea typeface="Arial" charset="0"/>
                          <a:cs typeface="Arial" charset="0"/>
                        </a:rPr>
                        <a:t> 1 master – 7 slaves</a:t>
                      </a:r>
                      <a:endParaRPr lang="en-US" sz="800" b="0" dirty="0">
                        <a:solidFill>
                          <a:schemeClr val="tx1">
                            <a:lumMod val="65000"/>
                            <a:lumOff val="35000"/>
                          </a:schemeClr>
                        </a:solidFill>
                        <a:latin typeface="Arial" charset="0"/>
                        <a:ea typeface="Arial" charset="0"/>
                        <a:cs typeface="Arial"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b="0" dirty="0" smtClean="0">
                          <a:solidFill>
                            <a:schemeClr val="tx1">
                              <a:lumMod val="65000"/>
                              <a:lumOff val="35000"/>
                            </a:schemeClr>
                          </a:solidFill>
                          <a:latin typeface="Arial" charset="0"/>
                          <a:ea typeface="Arial" charset="0"/>
                          <a:cs typeface="Arial" charset="0"/>
                        </a:rPr>
                        <a:t>Point</a:t>
                      </a:r>
                      <a:r>
                        <a:rPr lang="en-US" sz="800" b="0" baseline="0" dirty="0" smtClean="0">
                          <a:solidFill>
                            <a:schemeClr val="tx1">
                              <a:lumMod val="65000"/>
                              <a:lumOff val="35000"/>
                            </a:schemeClr>
                          </a:solidFill>
                          <a:latin typeface="Arial" charset="0"/>
                          <a:ea typeface="Arial" charset="0"/>
                          <a:cs typeface="Arial" charset="0"/>
                        </a:rPr>
                        <a:t> to point or multipoint</a:t>
                      </a:r>
                      <a:endParaRPr lang="en-US" sz="800" b="0" dirty="0">
                        <a:solidFill>
                          <a:schemeClr val="tx1">
                            <a:lumMod val="65000"/>
                            <a:lumOff val="35000"/>
                          </a:schemeClr>
                        </a:solidFill>
                        <a:latin typeface="Arial" charset="0"/>
                        <a:ea typeface="Arial" charset="0"/>
                        <a:cs typeface="Arial"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78296">
                <a:tc>
                  <a:txBody>
                    <a:bodyPr/>
                    <a:lstStyle/>
                    <a:p>
                      <a:r>
                        <a:rPr lang="en-US" sz="800" b="1" dirty="0" smtClean="0">
                          <a:solidFill>
                            <a:schemeClr val="tx1">
                              <a:lumMod val="65000"/>
                              <a:lumOff val="35000"/>
                            </a:schemeClr>
                          </a:solidFill>
                          <a:latin typeface="Arial" charset="0"/>
                          <a:ea typeface="Arial" charset="0"/>
                          <a:cs typeface="Arial" charset="0"/>
                        </a:rPr>
                        <a:t>Scatter-net </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b="0" dirty="0" smtClean="0">
                          <a:solidFill>
                            <a:schemeClr val="tx1">
                              <a:lumMod val="65000"/>
                              <a:lumOff val="35000"/>
                            </a:schemeClr>
                          </a:solidFill>
                          <a:latin typeface="Arial" charset="0"/>
                          <a:ea typeface="Arial" charset="0"/>
                          <a:cs typeface="Arial" charset="0"/>
                        </a:rPr>
                        <a:t>Overlapping of 2 </a:t>
                      </a:r>
                      <a:r>
                        <a:rPr lang="en-US" sz="800" b="0" dirty="0" err="1" smtClean="0">
                          <a:solidFill>
                            <a:schemeClr val="tx1">
                              <a:lumMod val="65000"/>
                              <a:lumOff val="35000"/>
                            </a:schemeClr>
                          </a:solidFill>
                          <a:latin typeface="Arial" charset="0"/>
                          <a:ea typeface="Arial" charset="0"/>
                          <a:cs typeface="Arial" charset="0"/>
                        </a:rPr>
                        <a:t>piconets</a:t>
                      </a:r>
                      <a:r>
                        <a:rPr lang="en-US" sz="800" b="0" dirty="0" smtClean="0">
                          <a:solidFill>
                            <a:schemeClr val="tx1">
                              <a:lumMod val="65000"/>
                              <a:lumOff val="35000"/>
                            </a:schemeClr>
                          </a:solidFill>
                          <a:latin typeface="Arial" charset="0"/>
                          <a:ea typeface="Arial" charset="0"/>
                          <a:cs typeface="Arial" charset="0"/>
                        </a:rPr>
                        <a:t> (max</a:t>
                      </a:r>
                      <a:r>
                        <a:rPr lang="en-US" sz="800" b="0" baseline="0" dirty="0" smtClean="0">
                          <a:solidFill>
                            <a:schemeClr val="tx1">
                              <a:lumMod val="65000"/>
                              <a:lumOff val="35000"/>
                            </a:schemeClr>
                          </a:solidFill>
                          <a:latin typeface="Arial" charset="0"/>
                          <a:ea typeface="Arial" charset="0"/>
                          <a:cs typeface="Arial" charset="0"/>
                        </a:rPr>
                        <a:t> 10), different hopping </a:t>
                      </a:r>
                      <a:r>
                        <a:rPr lang="en-US" sz="800" b="0" baseline="0" dirty="0" err="1" smtClean="0">
                          <a:solidFill>
                            <a:schemeClr val="tx1">
                              <a:lumMod val="65000"/>
                              <a:lumOff val="35000"/>
                            </a:schemeClr>
                          </a:solidFill>
                          <a:latin typeface="Arial" charset="0"/>
                          <a:ea typeface="Arial" charset="0"/>
                          <a:cs typeface="Arial" charset="0"/>
                        </a:rPr>
                        <a:t>freqs</a:t>
                      </a:r>
                      <a:endParaRPr lang="en-US" sz="800" b="0" dirty="0">
                        <a:solidFill>
                          <a:schemeClr val="tx1">
                            <a:lumMod val="65000"/>
                            <a:lumOff val="35000"/>
                          </a:schemeClr>
                        </a:solidFill>
                        <a:latin typeface="Arial" charset="0"/>
                        <a:ea typeface="Arial" charset="0"/>
                        <a:cs typeface="Arial"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b="0" dirty="0" smtClean="0">
                          <a:solidFill>
                            <a:schemeClr val="tx1">
                              <a:lumMod val="65000"/>
                              <a:lumOff val="35000"/>
                            </a:schemeClr>
                          </a:solidFill>
                          <a:latin typeface="Arial" charset="0"/>
                          <a:ea typeface="Arial" charset="0"/>
                          <a:cs typeface="Arial" charset="0"/>
                        </a:rPr>
                        <a:t>Peer 2 peer</a:t>
                      </a:r>
                      <a:endParaRPr lang="en-US" sz="800" b="0" dirty="0">
                        <a:solidFill>
                          <a:schemeClr val="tx1">
                            <a:lumMod val="65000"/>
                            <a:lumOff val="35000"/>
                          </a:schemeClr>
                        </a:solidFill>
                        <a:latin typeface="Arial" charset="0"/>
                        <a:ea typeface="Arial" charset="0"/>
                        <a:cs typeface="Arial"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468518857"/>
              </p:ext>
            </p:extLst>
          </p:nvPr>
        </p:nvGraphicFramePr>
        <p:xfrm>
          <a:off x="4622799" y="4114373"/>
          <a:ext cx="2184335" cy="3066794"/>
        </p:xfrm>
        <a:graphic>
          <a:graphicData uri="http://schemas.openxmlformats.org/drawingml/2006/table">
            <a:tbl>
              <a:tblPr firstRow="1" bandRow="1">
                <a:tableStyleId>{FABFCF23-3B69-468F-B69F-88F6DE6A72F2}</a:tableStyleId>
              </a:tblPr>
              <a:tblGrid>
                <a:gridCol w="2184335">
                  <a:extLst>
                    <a:ext uri="{9D8B030D-6E8A-4147-A177-3AD203B41FA5}">
                      <a16:colId xmlns:a16="http://schemas.microsoft.com/office/drawing/2014/main" val="20000"/>
                    </a:ext>
                  </a:extLst>
                </a:gridCol>
              </a:tblGrid>
              <a:tr h="234801">
                <a:tc>
                  <a:txBody>
                    <a:bodyPr/>
                    <a:lstStyle/>
                    <a:p>
                      <a:r>
                        <a:rPr lang="en-US" sz="800" dirty="0" smtClean="0">
                          <a:solidFill>
                            <a:schemeClr val="bg1"/>
                          </a:solidFill>
                          <a:latin typeface="Arial" charset="0"/>
                          <a:ea typeface="Arial" charset="0"/>
                          <a:cs typeface="Arial" charset="0"/>
                        </a:rPr>
                        <a:t>Bluetooth Profile Structure</a:t>
                      </a:r>
                      <a:endParaRPr lang="en-US" sz="800" dirty="0">
                        <a:solidFill>
                          <a:schemeClr val="bg1"/>
                        </a:solidFill>
                        <a:latin typeface="Arial" charset="0"/>
                        <a:ea typeface="Arial" charset="0"/>
                        <a:cs typeface="Arial"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75000"/>
                      </a:schemeClr>
                    </a:solidFill>
                  </a:tcPr>
                </a:tc>
                <a:extLst>
                  <a:ext uri="{0D108BD9-81ED-4DB2-BD59-A6C34878D82A}">
                    <a16:rowId xmlns:a16="http://schemas.microsoft.com/office/drawing/2014/main" val="10000"/>
                  </a:ext>
                </a:extLst>
              </a:tr>
              <a:tr h="2831993">
                <a:tc>
                  <a:txBody>
                    <a:bodyPr/>
                    <a:lstStyle/>
                    <a:p>
                      <a:endParaRPr lang="en-US" sz="800" dirty="0">
                        <a:solidFill>
                          <a:schemeClr val="tx1">
                            <a:lumMod val="65000"/>
                            <a:lumOff val="35000"/>
                          </a:schemeClr>
                        </a:solidFill>
                        <a:latin typeface="Arial" charset="0"/>
                        <a:ea typeface="Arial" charset="0"/>
                        <a:cs typeface="Arial"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pic>
        <p:nvPicPr>
          <p:cNvPr id="4" name="Picture 3"/>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Lst>
          </a:blip>
          <a:srcRect b="3895"/>
          <a:stretch/>
        </p:blipFill>
        <p:spPr>
          <a:xfrm>
            <a:off x="4665663" y="4347172"/>
            <a:ext cx="2086610" cy="2707207"/>
          </a:xfrm>
          <a:prstGeom prst="rect">
            <a:avLst/>
          </a:prstGeom>
        </p:spPr>
      </p:pic>
      <p:graphicFrame>
        <p:nvGraphicFramePr>
          <p:cNvPr id="19" name="Table 18"/>
          <p:cNvGraphicFramePr>
            <a:graphicFrameLocks noGrp="1"/>
          </p:cNvGraphicFramePr>
          <p:nvPr>
            <p:extLst>
              <p:ext uri="{D42A27DB-BD31-4B8C-83A1-F6EECF244321}">
                <p14:modId xmlns:p14="http://schemas.microsoft.com/office/powerpoint/2010/main" val="1760739433"/>
              </p:ext>
            </p:extLst>
          </p:nvPr>
        </p:nvGraphicFramePr>
        <p:xfrm>
          <a:off x="46269" y="6187120"/>
          <a:ext cx="1607639" cy="2957736"/>
        </p:xfrm>
        <a:graphic>
          <a:graphicData uri="http://schemas.openxmlformats.org/drawingml/2006/table">
            <a:tbl>
              <a:tblPr firstRow="1" bandRow="1">
                <a:tableStyleId>{FABFCF23-3B69-468F-B69F-88F6DE6A72F2}</a:tableStyleId>
              </a:tblPr>
              <a:tblGrid>
                <a:gridCol w="390160">
                  <a:extLst>
                    <a:ext uri="{9D8B030D-6E8A-4147-A177-3AD203B41FA5}">
                      <a16:colId xmlns:a16="http://schemas.microsoft.com/office/drawing/2014/main" val="20000"/>
                    </a:ext>
                  </a:extLst>
                </a:gridCol>
                <a:gridCol w="1217479">
                  <a:extLst>
                    <a:ext uri="{9D8B030D-6E8A-4147-A177-3AD203B41FA5}">
                      <a16:colId xmlns:a16="http://schemas.microsoft.com/office/drawing/2014/main" val="2391209848"/>
                    </a:ext>
                  </a:extLst>
                </a:gridCol>
              </a:tblGrid>
              <a:tr h="678271">
                <a:tc>
                  <a:txBody>
                    <a:bodyPr/>
                    <a:lstStyle/>
                    <a:p>
                      <a:r>
                        <a:rPr lang="en-US" sz="800" dirty="0" smtClean="0">
                          <a:solidFill>
                            <a:schemeClr val="tx1">
                              <a:lumMod val="65000"/>
                              <a:lumOff val="35000"/>
                            </a:schemeClr>
                          </a:solidFill>
                          <a:latin typeface="Arial" charset="0"/>
                          <a:ea typeface="Arial" charset="0"/>
                          <a:cs typeface="Arial" charset="0"/>
                        </a:rPr>
                        <a:t>A2DP</a:t>
                      </a:r>
                      <a:endParaRPr lang="en-US" sz="800" dirty="0">
                        <a:solidFill>
                          <a:schemeClr val="tx1">
                            <a:lumMod val="65000"/>
                            <a:lumOff val="35000"/>
                          </a:schemeClr>
                        </a:solidFill>
                        <a:latin typeface="Arial" charset="0"/>
                        <a:ea typeface="Arial" charset="0"/>
                        <a:cs typeface="Arial"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800" dirty="0" smtClean="0">
                          <a:solidFill>
                            <a:schemeClr val="tx1">
                              <a:lumMod val="65000"/>
                              <a:lumOff val="35000"/>
                            </a:schemeClr>
                          </a:solidFill>
                          <a:latin typeface="Arial" charset="0"/>
                          <a:ea typeface="Arial" charset="0"/>
                          <a:cs typeface="Arial" charset="0"/>
                        </a:rPr>
                        <a:t>Advanced Audio Distribution Profile</a:t>
                      </a:r>
                    </a:p>
                    <a:p>
                      <a:r>
                        <a:rPr lang="en-US" sz="800" b="0" dirty="0" smtClean="0">
                          <a:solidFill>
                            <a:schemeClr val="tx1">
                              <a:lumMod val="65000"/>
                              <a:lumOff val="35000"/>
                            </a:schemeClr>
                          </a:solidFill>
                          <a:latin typeface="Arial" charset="0"/>
                          <a:ea typeface="Arial" charset="0"/>
                          <a:cs typeface="Arial" charset="0"/>
                        </a:rPr>
                        <a:t>Defines</a:t>
                      </a:r>
                      <a:r>
                        <a:rPr lang="en-US" sz="800" b="0" baseline="0" dirty="0" smtClean="0">
                          <a:solidFill>
                            <a:schemeClr val="tx1">
                              <a:lumMod val="65000"/>
                              <a:lumOff val="35000"/>
                            </a:schemeClr>
                          </a:solidFill>
                          <a:latin typeface="Arial" charset="0"/>
                          <a:ea typeface="Arial" charset="0"/>
                          <a:cs typeface="Arial" charset="0"/>
                        </a:rPr>
                        <a:t> the streaming of high quality audio signal between devices (one way).</a:t>
                      </a:r>
                      <a:endParaRPr lang="en-US" sz="800" b="0" dirty="0">
                        <a:solidFill>
                          <a:schemeClr val="tx1">
                            <a:lumMod val="65000"/>
                            <a:lumOff val="35000"/>
                          </a:schemeClr>
                        </a:solidFill>
                        <a:latin typeface="Arial" charset="0"/>
                        <a:ea typeface="Arial" charset="0"/>
                        <a:cs typeface="Arial"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0311">
                <a:tc>
                  <a:txBody>
                    <a:bodyPr/>
                    <a:lstStyle/>
                    <a:p>
                      <a:r>
                        <a:rPr lang="en-US" sz="800" b="1" dirty="0" smtClean="0">
                          <a:solidFill>
                            <a:schemeClr val="tx1">
                              <a:lumMod val="65000"/>
                              <a:lumOff val="35000"/>
                            </a:schemeClr>
                          </a:solidFill>
                          <a:latin typeface="Arial" charset="0"/>
                          <a:ea typeface="Arial" charset="0"/>
                          <a:cs typeface="Arial" charset="0"/>
                        </a:rPr>
                        <a:t>AVRCP</a:t>
                      </a:r>
                      <a:endParaRPr lang="en-US" sz="800" b="1" dirty="0">
                        <a:solidFill>
                          <a:schemeClr val="tx1">
                            <a:lumMod val="65000"/>
                            <a:lumOff val="35000"/>
                          </a:schemeClr>
                        </a:solidFill>
                        <a:latin typeface="Arial" charset="0"/>
                        <a:ea typeface="Arial" charset="0"/>
                        <a:cs typeface="Arial"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800" b="1" dirty="0" smtClean="0">
                          <a:solidFill>
                            <a:schemeClr val="tx1">
                              <a:lumMod val="65000"/>
                              <a:lumOff val="35000"/>
                            </a:schemeClr>
                          </a:solidFill>
                          <a:latin typeface="Arial" charset="0"/>
                          <a:ea typeface="Arial" charset="0"/>
                          <a:cs typeface="Arial" charset="0"/>
                        </a:rPr>
                        <a:t>Audio/Video Remote Control Profile</a:t>
                      </a:r>
                    </a:p>
                    <a:p>
                      <a:r>
                        <a:rPr lang="en-US" sz="800" dirty="0" smtClean="0">
                          <a:solidFill>
                            <a:schemeClr val="tx1">
                              <a:lumMod val="65000"/>
                              <a:lumOff val="35000"/>
                            </a:schemeClr>
                          </a:solidFill>
                          <a:latin typeface="Arial" charset="0"/>
                          <a:ea typeface="Arial" charset="0"/>
                          <a:cs typeface="Arial" charset="0"/>
                        </a:rPr>
                        <a:t>Defines the standard for remote control of TVs, </a:t>
                      </a:r>
                      <a:r>
                        <a:rPr lang="en-US" sz="800" dirty="0" err="1" smtClean="0">
                          <a:solidFill>
                            <a:schemeClr val="tx1">
                              <a:lumMod val="65000"/>
                              <a:lumOff val="35000"/>
                            </a:schemeClr>
                          </a:solidFill>
                          <a:latin typeface="Arial" charset="0"/>
                          <a:ea typeface="Arial" charset="0"/>
                          <a:cs typeface="Arial" charset="0"/>
                        </a:rPr>
                        <a:t>Hifi</a:t>
                      </a:r>
                      <a:r>
                        <a:rPr lang="en-US" sz="800" dirty="0" smtClean="0">
                          <a:solidFill>
                            <a:schemeClr val="tx1">
                              <a:lumMod val="65000"/>
                              <a:lumOff val="35000"/>
                            </a:schemeClr>
                          </a:solidFill>
                          <a:latin typeface="Arial" charset="0"/>
                          <a:ea typeface="Arial" charset="0"/>
                          <a:cs typeface="Arial" charset="0"/>
                        </a:rPr>
                        <a:t>, etc. </a:t>
                      </a:r>
                      <a:endParaRPr lang="en-US" sz="800" dirty="0">
                        <a:solidFill>
                          <a:schemeClr val="tx1">
                            <a:lumMod val="65000"/>
                            <a:lumOff val="35000"/>
                          </a:schemeClr>
                        </a:solidFill>
                        <a:latin typeface="Arial" charset="0"/>
                        <a:ea typeface="Arial" charset="0"/>
                        <a:cs typeface="Arial"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26062998"/>
                  </a:ext>
                </a:extLst>
              </a:tr>
              <a:tr h="560311">
                <a:tc>
                  <a:txBody>
                    <a:bodyPr/>
                    <a:lstStyle/>
                    <a:p>
                      <a:r>
                        <a:rPr lang="en-US" sz="800" b="1" dirty="0" smtClean="0">
                          <a:solidFill>
                            <a:schemeClr val="tx1">
                              <a:lumMod val="65000"/>
                              <a:lumOff val="35000"/>
                            </a:schemeClr>
                          </a:solidFill>
                          <a:latin typeface="Arial" charset="0"/>
                          <a:ea typeface="Arial" charset="0"/>
                          <a:cs typeface="Arial" charset="0"/>
                        </a:rPr>
                        <a:t>BIP</a:t>
                      </a:r>
                      <a:endParaRPr lang="en-US" sz="800" b="1" dirty="0">
                        <a:solidFill>
                          <a:schemeClr val="tx1">
                            <a:lumMod val="65000"/>
                            <a:lumOff val="35000"/>
                          </a:schemeClr>
                        </a:solidFill>
                        <a:latin typeface="Arial" charset="0"/>
                        <a:ea typeface="Arial" charset="0"/>
                        <a:cs typeface="Arial"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800" b="1" dirty="0" smtClean="0">
                          <a:solidFill>
                            <a:schemeClr val="tx1">
                              <a:lumMod val="65000"/>
                              <a:lumOff val="35000"/>
                            </a:schemeClr>
                          </a:solidFill>
                          <a:latin typeface="Arial" charset="0"/>
                          <a:ea typeface="Arial" charset="0"/>
                          <a:cs typeface="Arial" charset="0"/>
                        </a:rPr>
                        <a:t>Basic Imaging Profile</a:t>
                      </a:r>
                    </a:p>
                    <a:p>
                      <a:r>
                        <a:rPr lang="en-US" sz="800" dirty="0" smtClean="0">
                          <a:solidFill>
                            <a:schemeClr val="tx1">
                              <a:lumMod val="65000"/>
                              <a:lumOff val="35000"/>
                            </a:schemeClr>
                          </a:solidFill>
                          <a:latin typeface="Arial" charset="0"/>
                          <a:ea typeface="Arial" charset="0"/>
                          <a:cs typeface="Arial" charset="0"/>
                        </a:rPr>
                        <a:t>For sending (pull/push) images between devices with</a:t>
                      </a:r>
                      <a:r>
                        <a:rPr lang="en-US" sz="800" baseline="0" dirty="0" smtClean="0">
                          <a:solidFill>
                            <a:schemeClr val="tx1">
                              <a:lumMod val="65000"/>
                              <a:lumOff val="35000"/>
                            </a:schemeClr>
                          </a:solidFill>
                          <a:latin typeface="Arial" charset="0"/>
                          <a:ea typeface="Arial" charset="0"/>
                          <a:cs typeface="Arial" charset="0"/>
                        </a:rPr>
                        <a:t> ability to resize, convert images. </a:t>
                      </a:r>
                      <a:endParaRPr lang="en-US" sz="800" dirty="0">
                        <a:solidFill>
                          <a:schemeClr val="tx1">
                            <a:lumMod val="65000"/>
                            <a:lumOff val="35000"/>
                          </a:schemeClr>
                        </a:solidFill>
                        <a:latin typeface="Arial" charset="0"/>
                        <a:ea typeface="Arial" charset="0"/>
                        <a:cs typeface="Arial"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34069782"/>
                  </a:ext>
                </a:extLst>
              </a:tr>
              <a:tr h="259668">
                <a:tc>
                  <a:txBody>
                    <a:bodyPr/>
                    <a:lstStyle/>
                    <a:p>
                      <a:r>
                        <a:rPr lang="en-US" sz="800" b="1" dirty="0" smtClean="0">
                          <a:solidFill>
                            <a:schemeClr val="tx1">
                              <a:lumMod val="65000"/>
                              <a:lumOff val="35000"/>
                            </a:schemeClr>
                          </a:solidFill>
                          <a:latin typeface="Arial" charset="0"/>
                          <a:ea typeface="Arial" charset="0"/>
                          <a:cs typeface="Arial" charset="0"/>
                        </a:rPr>
                        <a:t>BPP</a:t>
                      </a:r>
                      <a:endParaRPr lang="en-US" sz="800" b="1" dirty="0">
                        <a:solidFill>
                          <a:schemeClr val="tx1">
                            <a:lumMod val="65000"/>
                            <a:lumOff val="35000"/>
                          </a:schemeClr>
                        </a:solidFill>
                        <a:latin typeface="Arial" charset="0"/>
                        <a:ea typeface="Arial" charset="0"/>
                        <a:cs typeface="Arial"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800" b="1" dirty="0" smtClean="0">
                          <a:solidFill>
                            <a:schemeClr val="tx1">
                              <a:lumMod val="65000"/>
                              <a:lumOff val="35000"/>
                            </a:schemeClr>
                          </a:solidFill>
                          <a:latin typeface="Arial" charset="0"/>
                          <a:ea typeface="Arial" charset="0"/>
                          <a:cs typeface="Arial" charset="0"/>
                        </a:rPr>
                        <a:t>Basic Printing Profile</a:t>
                      </a:r>
                      <a:endParaRPr lang="en-US" sz="800" b="1" dirty="0">
                        <a:solidFill>
                          <a:schemeClr val="tx1">
                            <a:lumMod val="65000"/>
                            <a:lumOff val="35000"/>
                          </a:schemeClr>
                        </a:solidFill>
                        <a:latin typeface="Arial" charset="0"/>
                        <a:ea typeface="Arial" charset="0"/>
                        <a:cs typeface="Arial"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90941213"/>
                  </a:ext>
                </a:extLst>
              </a:tr>
              <a:tr h="259668">
                <a:tc>
                  <a:txBody>
                    <a:bodyPr/>
                    <a:lstStyle/>
                    <a:p>
                      <a:r>
                        <a:rPr lang="en-US" sz="800" b="1" dirty="0" smtClean="0">
                          <a:solidFill>
                            <a:schemeClr val="tx1">
                              <a:lumMod val="65000"/>
                              <a:lumOff val="35000"/>
                            </a:schemeClr>
                          </a:solidFill>
                          <a:latin typeface="Arial" charset="0"/>
                          <a:ea typeface="Arial" charset="0"/>
                          <a:cs typeface="Arial" charset="0"/>
                        </a:rPr>
                        <a:t>DID</a:t>
                      </a:r>
                      <a:endParaRPr lang="en-US" sz="800" b="1" dirty="0">
                        <a:solidFill>
                          <a:schemeClr val="tx1">
                            <a:lumMod val="65000"/>
                            <a:lumOff val="35000"/>
                          </a:schemeClr>
                        </a:solidFill>
                        <a:latin typeface="Arial" charset="0"/>
                        <a:ea typeface="Arial" charset="0"/>
                        <a:cs typeface="Arial"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800" b="1" dirty="0" smtClean="0">
                          <a:solidFill>
                            <a:schemeClr val="tx1">
                              <a:lumMod val="65000"/>
                              <a:lumOff val="35000"/>
                            </a:schemeClr>
                          </a:solidFill>
                          <a:latin typeface="Arial" charset="0"/>
                          <a:ea typeface="Arial" charset="0"/>
                          <a:cs typeface="Arial" charset="0"/>
                        </a:rPr>
                        <a:t>Device ID Profile</a:t>
                      </a:r>
                    </a:p>
                    <a:p>
                      <a:r>
                        <a:rPr lang="en-US" sz="800" b="0" dirty="0" smtClean="0">
                          <a:solidFill>
                            <a:schemeClr val="tx1">
                              <a:lumMod val="65000"/>
                              <a:lumOff val="35000"/>
                            </a:schemeClr>
                          </a:solidFill>
                          <a:latin typeface="Arial" charset="0"/>
                          <a:ea typeface="Arial" charset="0"/>
                          <a:cs typeface="Arial" charset="0"/>
                        </a:rPr>
                        <a:t>Identifies</a:t>
                      </a:r>
                      <a:r>
                        <a:rPr lang="en-US" sz="800" b="0" baseline="0" dirty="0" smtClean="0">
                          <a:solidFill>
                            <a:schemeClr val="tx1">
                              <a:lumMod val="65000"/>
                              <a:lumOff val="35000"/>
                            </a:schemeClr>
                          </a:solidFill>
                          <a:latin typeface="Arial" charset="0"/>
                          <a:ea typeface="Arial" charset="0"/>
                          <a:cs typeface="Arial" charset="0"/>
                        </a:rPr>
                        <a:t> device, manufacturer, product version, etc.</a:t>
                      </a:r>
                      <a:endParaRPr lang="en-US" sz="800" b="0" dirty="0">
                        <a:solidFill>
                          <a:schemeClr val="tx1">
                            <a:lumMod val="65000"/>
                            <a:lumOff val="35000"/>
                          </a:schemeClr>
                        </a:solidFill>
                        <a:latin typeface="Arial" charset="0"/>
                        <a:ea typeface="Arial" charset="0"/>
                        <a:cs typeface="Arial"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90385900"/>
                  </a:ext>
                </a:extLst>
              </a:tr>
              <a:tr h="259668">
                <a:tc>
                  <a:txBody>
                    <a:bodyPr/>
                    <a:lstStyle/>
                    <a:p>
                      <a:r>
                        <a:rPr lang="en-US" sz="800" b="1" dirty="0" smtClean="0">
                          <a:solidFill>
                            <a:schemeClr val="tx1">
                              <a:lumMod val="65000"/>
                              <a:lumOff val="35000"/>
                            </a:schemeClr>
                          </a:solidFill>
                          <a:latin typeface="Arial" charset="0"/>
                          <a:ea typeface="Arial" charset="0"/>
                          <a:cs typeface="Arial" charset="0"/>
                        </a:rPr>
                        <a:t>DUN</a:t>
                      </a:r>
                      <a:endParaRPr lang="en-US" sz="800" b="1" dirty="0">
                        <a:solidFill>
                          <a:schemeClr val="tx1">
                            <a:lumMod val="65000"/>
                            <a:lumOff val="35000"/>
                          </a:schemeClr>
                        </a:solidFill>
                        <a:latin typeface="Arial" charset="0"/>
                        <a:ea typeface="Arial" charset="0"/>
                        <a:cs typeface="Arial"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800" b="1" dirty="0" smtClean="0">
                          <a:solidFill>
                            <a:schemeClr val="tx1">
                              <a:lumMod val="65000"/>
                              <a:lumOff val="35000"/>
                            </a:schemeClr>
                          </a:solidFill>
                          <a:latin typeface="Arial" charset="0"/>
                          <a:ea typeface="Arial" charset="0"/>
                          <a:cs typeface="Arial" charset="0"/>
                        </a:rPr>
                        <a:t>Dialup</a:t>
                      </a:r>
                      <a:r>
                        <a:rPr lang="en-US" sz="800" b="1" baseline="0" dirty="0" smtClean="0">
                          <a:solidFill>
                            <a:schemeClr val="tx1">
                              <a:lumMod val="65000"/>
                              <a:lumOff val="35000"/>
                            </a:schemeClr>
                          </a:solidFill>
                          <a:latin typeface="Arial" charset="0"/>
                          <a:ea typeface="Arial" charset="0"/>
                          <a:cs typeface="Arial" charset="0"/>
                        </a:rPr>
                        <a:t> Networking Profile</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86386393"/>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1491517861"/>
              </p:ext>
            </p:extLst>
          </p:nvPr>
        </p:nvGraphicFramePr>
        <p:xfrm>
          <a:off x="4626666" y="7098902"/>
          <a:ext cx="2180469" cy="2205158"/>
        </p:xfrm>
        <a:graphic>
          <a:graphicData uri="http://schemas.openxmlformats.org/drawingml/2006/table">
            <a:tbl>
              <a:tblPr firstRow="1" bandRow="1">
                <a:tableStyleId>{FABFCF23-3B69-468F-B69F-88F6DE6A72F2}</a:tableStyleId>
              </a:tblPr>
              <a:tblGrid>
                <a:gridCol w="529181">
                  <a:extLst>
                    <a:ext uri="{9D8B030D-6E8A-4147-A177-3AD203B41FA5}">
                      <a16:colId xmlns:a16="http://schemas.microsoft.com/office/drawing/2014/main" val="20000"/>
                    </a:ext>
                  </a:extLst>
                </a:gridCol>
                <a:gridCol w="1651288">
                  <a:extLst>
                    <a:ext uri="{9D8B030D-6E8A-4147-A177-3AD203B41FA5}">
                      <a16:colId xmlns:a16="http://schemas.microsoft.com/office/drawing/2014/main" val="2391209848"/>
                    </a:ext>
                  </a:extLst>
                </a:gridCol>
              </a:tblGrid>
              <a:tr h="196875">
                <a:tc>
                  <a:txBody>
                    <a:bodyPr/>
                    <a:lstStyle/>
                    <a:p>
                      <a:r>
                        <a:rPr lang="en-US" sz="800" dirty="0" smtClean="0">
                          <a:solidFill>
                            <a:schemeClr val="tx1">
                              <a:lumMod val="65000"/>
                              <a:lumOff val="35000"/>
                            </a:schemeClr>
                          </a:solidFill>
                          <a:latin typeface="Arial" charset="0"/>
                          <a:ea typeface="Arial" charset="0"/>
                          <a:cs typeface="Arial" charset="0"/>
                        </a:rPr>
                        <a:t>FTP</a:t>
                      </a:r>
                      <a:endParaRPr lang="en-US" sz="800" dirty="0">
                        <a:solidFill>
                          <a:schemeClr val="tx1">
                            <a:lumMod val="65000"/>
                            <a:lumOff val="35000"/>
                          </a:schemeClr>
                        </a:solidFill>
                        <a:latin typeface="Arial" charset="0"/>
                        <a:ea typeface="Arial" charset="0"/>
                        <a:cs typeface="Arial"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800" b="1" dirty="0" smtClean="0">
                          <a:solidFill>
                            <a:schemeClr val="tx1">
                              <a:lumMod val="65000"/>
                              <a:lumOff val="35000"/>
                            </a:schemeClr>
                          </a:solidFill>
                          <a:latin typeface="Arial" charset="0"/>
                          <a:ea typeface="Arial" charset="0"/>
                          <a:cs typeface="Arial" charset="0"/>
                        </a:rPr>
                        <a:t>File Transfer Profile</a:t>
                      </a:r>
                      <a:endParaRPr lang="en-US" sz="800" b="1" dirty="0">
                        <a:solidFill>
                          <a:schemeClr val="tx1">
                            <a:lumMod val="65000"/>
                            <a:lumOff val="35000"/>
                          </a:schemeClr>
                        </a:solidFill>
                        <a:latin typeface="Arial" charset="0"/>
                        <a:ea typeface="Arial" charset="0"/>
                        <a:cs typeface="Arial"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21875">
                <a:tc>
                  <a:txBody>
                    <a:bodyPr/>
                    <a:lstStyle/>
                    <a:p>
                      <a:r>
                        <a:rPr lang="en-US" sz="800" b="1" dirty="0" smtClean="0">
                          <a:solidFill>
                            <a:schemeClr val="tx1">
                              <a:lumMod val="65000"/>
                              <a:lumOff val="35000"/>
                            </a:schemeClr>
                          </a:solidFill>
                          <a:latin typeface="Arial" charset="0"/>
                          <a:ea typeface="Arial" charset="0"/>
                          <a:cs typeface="Arial" charset="0"/>
                        </a:rPr>
                        <a:t>GAVDP</a:t>
                      </a:r>
                      <a:endParaRPr lang="en-US" sz="800" b="1" dirty="0">
                        <a:solidFill>
                          <a:schemeClr val="tx1">
                            <a:lumMod val="65000"/>
                            <a:lumOff val="35000"/>
                          </a:schemeClr>
                        </a:solidFill>
                        <a:latin typeface="Arial" charset="0"/>
                        <a:ea typeface="Arial" charset="0"/>
                        <a:cs typeface="Arial"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800" b="1" dirty="0" smtClean="0">
                          <a:solidFill>
                            <a:schemeClr val="tx1">
                              <a:lumMod val="65000"/>
                              <a:lumOff val="35000"/>
                            </a:schemeClr>
                          </a:solidFill>
                          <a:latin typeface="Arial" charset="0"/>
                          <a:ea typeface="Arial" charset="0"/>
                          <a:cs typeface="Arial" charset="0"/>
                        </a:rPr>
                        <a:t>General</a:t>
                      </a:r>
                      <a:r>
                        <a:rPr lang="en-US" sz="800" b="1" baseline="0" dirty="0" smtClean="0">
                          <a:solidFill>
                            <a:schemeClr val="tx1">
                              <a:lumMod val="65000"/>
                              <a:lumOff val="35000"/>
                            </a:schemeClr>
                          </a:solidFill>
                          <a:latin typeface="Arial" charset="0"/>
                          <a:ea typeface="Arial" charset="0"/>
                          <a:cs typeface="Arial" charset="0"/>
                        </a:rPr>
                        <a:t> Audio/Video Distribution Profile </a:t>
                      </a:r>
                      <a:r>
                        <a:rPr lang="en-US" sz="800" baseline="0" dirty="0" smtClean="0">
                          <a:solidFill>
                            <a:schemeClr val="tx1">
                              <a:lumMod val="65000"/>
                              <a:lumOff val="35000"/>
                            </a:schemeClr>
                          </a:solidFill>
                          <a:latin typeface="Arial" charset="0"/>
                          <a:ea typeface="Arial" charset="0"/>
                          <a:cs typeface="Arial" charset="0"/>
                        </a:rPr>
                        <a:t>– basis for A2DP and VDP.</a:t>
                      </a:r>
                      <a:endParaRPr lang="en-US" sz="800" dirty="0">
                        <a:solidFill>
                          <a:schemeClr val="tx1">
                            <a:lumMod val="65000"/>
                            <a:lumOff val="35000"/>
                          </a:schemeClr>
                        </a:solidFill>
                        <a:latin typeface="Arial" charset="0"/>
                        <a:ea typeface="Arial" charset="0"/>
                        <a:cs typeface="Arial"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26062998"/>
                  </a:ext>
                </a:extLst>
              </a:tr>
              <a:tr h="309375">
                <a:tc>
                  <a:txBody>
                    <a:bodyPr/>
                    <a:lstStyle/>
                    <a:p>
                      <a:r>
                        <a:rPr lang="en-US" sz="800" b="1" dirty="0" smtClean="0">
                          <a:solidFill>
                            <a:schemeClr val="tx1">
                              <a:lumMod val="65000"/>
                              <a:lumOff val="35000"/>
                            </a:schemeClr>
                          </a:solidFill>
                          <a:latin typeface="Arial" charset="0"/>
                          <a:ea typeface="Arial" charset="0"/>
                          <a:cs typeface="Arial" charset="0"/>
                        </a:rPr>
                        <a:t>GEOP</a:t>
                      </a:r>
                      <a:endParaRPr lang="en-US" sz="800" b="1" dirty="0">
                        <a:solidFill>
                          <a:schemeClr val="tx1">
                            <a:lumMod val="65000"/>
                            <a:lumOff val="35000"/>
                          </a:schemeClr>
                        </a:solidFill>
                        <a:latin typeface="Arial" charset="0"/>
                        <a:ea typeface="Arial" charset="0"/>
                        <a:cs typeface="Arial"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800" b="1" dirty="0" smtClean="0">
                          <a:solidFill>
                            <a:schemeClr val="tx1">
                              <a:lumMod val="65000"/>
                              <a:lumOff val="35000"/>
                            </a:schemeClr>
                          </a:solidFill>
                          <a:latin typeface="Arial" charset="0"/>
                          <a:ea typeface="Arial" charset="0"/>
                          <a:cs typeface="Arial" charset="0"/>
                        </a:rPr>
                        <a:t>Generic Object Exchange Profile</a:t>
                      </a:r>
                      <a:r>
                        <a:rPr lang="en-US" sz="800" b="1" baseline="0" dirty="0" smtClean="0">
                          <a:solidFill>
                            <a:schemeClr val="tx1">
                              <a:lumMod val="65000"/>
                              <a:lumOff val="35000"/>
                            </a:schemeClr>
                          </a:solidFill>
                          <a:latin typeface="Arial" charset="0"/>
                          <a:ea typeface="Arial" charset="0"/>
                          <a:cs typeface="Arial" charset="0"/>
                        </a:rPr>
                        <a:t> </a:t>
                      </a:r>
                      <a:r>
                        <a:rPr lang="en-US" sz="800" baseline="0" dirty="0" smtClean="0">
                          <a:solidFill>
                            <a:schemeClr val="tx1">
                              <a:lumMod val="65000"/>
                              <a:lumOff val="35000"/>
                            </a:schemeClr>
                          </a:solidFill>
                          <a:latin typeface="Arial" charset="0"/>
                          <a:ea typeface="Arial" charset="0"/>
                          <a:cs typeface="Arial" charset="0"/>
                        </a:rPr>
                        <a:t>– based on OBEX</a:t>
                      </a:r>
                      <a:endParaRPr lang="en-US" sz="800" dirty="0">
                        <a:solidFill>
                          <a:schemeClr val="tx1">
                            <a:lumMod val="65000"/>
                            <a:lumOff val="35000"/>
                          </a:schemeClr>
                        </a:solidFill>
                        <a:latin typeface="Arial" charset="0"/>
                        <a:ea typeface="Arial" charset="0"/>
                        <a:cs typeface="Arial"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172072"/>
                  </a:ext>
                </a:extLst>
              </a:tr>
              <a:tr h="309375">
                <a:tc>
                  <a:txBody>
                    <a:bodyPr/>
                    <a:lstStyle/>
                    <a:p>
                      <a:r>
                        <a:rPr lang="en-US" sz="800" b="1" dirty="0" smtClean="0">
                          <a:solidFill>
                            <a:schemeClr val="tx1">
                              <a:lumMod val="65000"/>
                              <a:lumOff val="35000"/>
                            </a:schemeClr>
                          </a:solidFill>
                          <a:latin typeface="Arial" charset="0"/>
                          <a:ea typeface="Arial" charset="0"/>
                          <a:cs typeface="Arial" charset="0"/>
                        </a:rPr>
                        <a:t>HFP</a:t>
                      </a:r>
                      <a:endParaRPr lang="en-US" sz="800" b="1" dirty="0">
                        <a:solidFill>
                          <a:schemeClr val="tx1">
                            <a:lumMod val="65000"/>
                            <a:lumOff val="35000"/>
                          </a:schemeClr>
                        </a:solidFill>
                        <a:latin typeface="Arial" charset="0"/>
                        <a:ea typeface="Arial" charset="0"/>
                        <a:cs typeface="Arial"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800" b="1" dirty="0" smtClean="0">
                          <a:solidFill>
                            <a:schemeClr val="tx1">
                              <a:lumMod val="65000"/>
                              <a:lumOff val="35000"/>
                            </a:schemeClr>
                          </a:solidFill>
                          <a:latin typeface="Arial" charset="0"/>
                          <a:ea typeface="Arial" charset="0"/>
                          <a:cs typeface="Arial" charset="0"/>
                        </a:rPr>
                        <a:t>Hands-Free</a:t>
                      </a:r>
                      <a:r>
                        <a:rPr lang="en-US" sz="800" b="1" baseline="0" dirty="0" smtClean="0">
                          <a:solidFill>
                            <a:schemeClr val="tx1">
                              <a:lumMod val="65000"/>
                              <a:lumOff val="35000"/>
                            </a:schemeClr>
                          </a:solidFill>
                          <a:latin typeface="Arial" charset="0"/>
                          <a:ea typeface="Arial" charset="0"/>
                          <a:cs typeface="Arial" charset="0"/>
                        </a:rPr>
                        <a:t> Profile </a:t>
                      </a:r>
                      <a:r>
                        <a:rPr lang="en-US" sz="800" baseline="0" dirty="0" smtClean="0">
                          <a:solidFill>
                            <a:schemeClr val="tx1">
                              <a:lumMod val="65000"/>
                              <a:lumOff val="35000"/>
                            </a:schemeClr>
                          </a:solidFill>
                          <a:latin typeface="Arial" charset="0"/>
                          <a:ea typeface="Arial" charset="0"/>
                          <a:cs typeface="Arial" charset="0"/>
                        </a:rPr>
                        <a:t>– uses SCO to carry mono voice audio data.</a:t>
                      </a:r>
                      <a:endParaRPr lang="en-US" sz="800" dirty="0">
                        <a:solidFill>
                          <a:schemeClr val="tx1">
                            <a:lumMod val="65000"/>
                            <a:lumOff val="35000"/>
                          </a:schemeClr>
                        </a:solidFill>
                        <a:latin typeface="Arial" charset="0"/>
                        <a:ea typeface="Arial" charset="0"/>
                        <a:cs typeface="Arial"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46540218"/>
                  </a:ext>
                </a:extLst>
              </a:tr>
              <a:tr h="421875">
                <a:tc>
                  <a:txBody>
                    <a:bodyPr/>
                    <a:lstStyle/>
                    <a:p>
                      <a:r>
                        <a:rPr lang="en-US" sz="800" b="1" dirty="0" smtClean="0">
                          <a:solidFill>
                            <a:schemeClr val="tx1">
                              <a:lumMod val="65000"/>
                              <a:lumOff val="35000"/>
                            </a:schemeClr>
                          </a:solidFill>
                          <a:latin typeface="Arial" charset="0"/>
                          <a:ea typeface="Arial" charset="0"/>
                          <a:cs typeface="Arial" charset="0"/>
                        </a:rPr>
                        <a:t>HID</a:t>
                      </a:r>
                      <a:endParaRPr lang="en-US" sz="800" b="1" dirty="0">
                        <a:solidFill>
                          <a:schemeClr val="tx1">
                            <a:lumMod val="65000"/>
                            <a:lumOff val="35000"/>
                          </a:schemeClr>
                        </a:solidFill>
                        <a:latin typeface="Arial" charset="0"/>
                        <a:ea typeface="Arial" charset="0"/>
                        <a:cs typeface="Arial"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800" b="1" dirty="0" smtClean="0">
                          <a:solidFill>
                            <a:schemeClr val="tx1">
                              <a:lumMod val="65000"/>
                              <a:lumOff val="35000"/>
                            </a:schemeClr>
                          </a:solidFill>
                          <a:latin typeface="Arial" charset="0"/>
                          <a:ea typeface="Arial" charset="0"/>
                          <a:cs typeface="Arial" charset="0"/>
                        </a:rPr>
                        <a:t>Human Interface Device Profile</a:t>
                      </a:r>
                      <a:r>
                        <a:rPr lang="en-US" sz="800" b="1" baseline="0" dirty="0" smtClean="0">
                          <a:solidFill>
                            <a:schemeClr val="tx1">
                              <a:lumMod val="65000"/>
                              <a:lumOff val="35000"/>
                            </a:schemeClr>
                          </a:solidFill>
                          <a:latin typeface="Arial" charset="0"/>
                          <a:ea typeface="Arial" charset="0"/>
                          <a:cs typeface="Arial" charset="0"/>
                        </a:rPr>
                        <a:t> </a:t>
                      </a:r>
                      <a:r>
                        <a:rPr lang="en-US" sz="800" baseline="0" dirty="0" smtClean="0">
                          <a:solidFill>
                            <a:schemeClr val="tx1">
                              <a:lumMod val="65000"/>
                              <a:lumOff val="35000"/>
                            </a:schemeClr>
                          </a:solidFill>
                          <a:latin typeface="Arial" charset="0"/>
                          <a:ea typeface="Arial" charset="0"/>
                          <a:cs typeface="Arial" charset="0"/>
                        </a:rPr>
                        <a:t>– input devices such as mouse, joysticks, keyboards, etc.</a:t>
                      </a:r>
                      <a:endParaRPr lang="en-US" sz="800" dirty="0">
                        <a:solidFill>
                          <a:schemeClr val="tx1">
                            <a:lumMod val="65000"/>
                            <a:lumOff val="35000"/>
                          </a:schemeClr>
                        </a:solidFill>
                        <a:latin typeface="Arial" charset="0"/>
                        <a:ea typeface="Arial" charset="0"/>
                        <a:cs typeface="Arial"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65405515"/>
                  </a:ext>
                </a:extLst>
              </a:tr>
              <a:tr h="213795">
                <a:tc>
                  <a:txBody>
                    <a:bodyPr/>
                    <a:lstStyle/>
                    <a:p>
                      <a:r>
                        <a:rPr lang="en-US" sz="800" b="1" dirty="0" smtClean="0">
                          <a:solidFill>
                            <a:schemeClr val="tx1">
                              <a:lumMod val="65000"/>
                              <a:lumOff val="35000"/>
                            </a:schemeClr>
                          </a:solidFill>
                          <a:latin typeface="Arial" charset="0"/>
                          <a:ea typeface="Arial" charset="0"/>
                          <a:cs typeface="Arial" charset="0"/>
                        </a:rPr>
                        <a:t>PAN</a:t>
                      </a:r>
                      <a:endParaRPr lang="en-US" sz="800" b="1" dirty="0">
                        <a:solidFill>
                          <a:schemeClr val="tx1">
                            <a:lumMod val="65000"/>
                            <a:lumOff val="35000"/>
                          </a:schemeClr>
                        </a:solidFill>
                        <a:latin typeface="Arial" charset="0"/>
                        <a:ea typeface="Arial" charset="0"/>
                        <a:cs typeface="Arial"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800" dirty="0" smtClean="0">
                          <a:solidFill>
                            <a:schemeClr val="tx1">
                              <a:lumMod val="65000"/>
                              <a:lumOff val="35000"/>
                            </a:schemeClr>
                          </a:solidFill>
                          <a:latin typeface="Arial" charset="0"/>
                          <a:ea typeface="Arial" charset="0"/>
                          <a:cs typeface="Arial" charset="0"/>
                        </a:rPr>
                        <a:t>Personal Area Networking Profile</a:t>
                      </a:r>
                      <a:endParaRPr lang="en-US" sz="800" dirty="0">
                        <a:solidFill>
                          <a:schemeClr val="tx1">
                            <a:lumMod val="65000"/>
                            <a:lumOff val="35000"/>
                          </a:schemeClr>
                        </a:solidFill>
                        <a:latin typeface="Arial" charset="0"/>
                        <a:ea typeface="Arial" charset="0"/>
                        <a:cs typeface="Arial"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41457357"/>
                  </a:ext>
                </a:extLst>
              </a:tr>
              <a:tr h="331988">
                <a:tc>
                  <a:txBody>
                    <a:bodyPr/>
                    <a:lstStyle/>
                    <a:p>
                      <a:r>
                        <a:rPr lang="en-US" sz="800" b="1" dirty="0" smtClean="0">
                          <a:solidFill>
                            <a:schemeClr val="tx1">
                              <a:lumMod val="65000"/>
                              <a:lumOff val="35000"/>
                            </a:schemeClr>
                          </a:solidFill>
                          <a:latin typeface="Arial" charset="0"/>
                          <a:ea typeface="Arial" charset="0"/>
                          <a:cs typeface="Arial" charset="0"/>
                        </a:rPr>
                        <a:t>SDAP</a:t>
                      </a:r>
                      <a:endParaRPr lang="en-US" sz="800" b="1" dirty="0">
                        <a:solidFill>
                          <a:schemeClr val="tx1">
                            <a:lumMod val="65000"/>
                            <a:lumOff val="35000"/>
                          </a:schemeClr>
                        </a:solidFill>
                        <a:latin typeface="Arial" charset="0"/>
                        <a:ea typeface="Arial" charset="0"/>
                        <a:cs typeface="Arial"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800" dirty="0" smtClean="0">
                          <a:solidFill>
                            <a:schemeClr val="tx1">
                              <a:lumMod val="65000"/>
                              <a:lumOff val="35000"/>
                            </a:schemeClr>
                          </a:solidFill>
                          <a:latin typeface="Arial" charset="0"/>
                          <a:ea typeface="Arial" charset="0"/>
                          <a:cs typeface="Arial" charset="0"/>
                        </a:rPr>
                        <a:t>Service Discovery Application profile</a:t>
                      </a:r>
                      <a:endParaRPr lang="en-US" sz="800" dirty="0">
                        <a:solidFill>
                          <a:schemeClr val="tx1">
                            <a:lumMod val="65000"/>
                            <a:lumOff val="35000"/>
                          </a:schemeClr>
                        </a:solidFill>
                        <a:latin typeface="Arial" charset="0"/>
                        <a:ea typeface="Arial" charset="0"/>
                        <a:cs typeface="Arial"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09450466"/>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88460353"/>
              </p:ext>
            </p:extLst>
          </p:nvPr>
        </p:nvGraphicFramePr>
        <p:xfrm>
          <a:off x="1687847" y="6883966"/>
          <a:ext cx="2803791" cy="2194002"/>
        </p:xfrm>
        <a:graphic>
          <a:graphicData uri="http://schemas.openxmlformats.org/drawingml/2006/table">
            <a:tbl>
              <a:tblPr/>
              <a:tblGrid>
                <a:gridCol w="934597">
                  <a:extLst>
                    <a:ext uri="{9D8B030D-6E8A-4147-A177-3AD203B41FA5}">
                      <a16:colId xmlns:a16="http://schemas.microsoft.com/office/drawing/2014/main" val="2567357202"/>
                    </a:ext>
                  </a:extLst>
                </a:gridCol>
                <a:gridCol w="934597">
                  <a:extLst>
                    <a:ext uri="{9D8B030D-6E8A-4147-A177-3AD203B41FA5}">
                      <a16:colId xmlns:a16="http://schemas.microsoft.com/office/drawing/2014/main" val="3391205520"/>
                    </a:ext>
                  </a:extLst>
                </a:gridCol>
                <a:gridCol w="934597">
                  <a:extLst>
                    <a:ext uri="{9D8B030D-6E8A-4147-A177-3AD203B41FA5}">
                      <a16:colId xmlns:a16="http://schemas.microsoft.com/office/drawing/2014/main" val="738008359"/>
                    </a:ext>
                  </a:extLst>
                </a:gridCol>
              </a:tblGrid>
              <a:tr h="228034">
                <a:tc gridSpan="3">
                  <a:txBody>
                    <a:bodyPr/>
                    <a:lstStyle/>
                    <a:p>
                      <a:pPr algn="l"/>
                      <a:r>
                        <a:rPr lang="en-US" sz="800" b="1" dirty="0" smtClean="0">
                          <a:solidFill>
                            <a:schemeClr val="bg1"/>
                          </a:solidFill>
                          <a:effectLst/>
                          <a:latin typeface="Arial" panose="020B0604020202020204" pitchFamily="34" charset="0"/>
                          <a:cs typeface="Arial" panose="020B0604020202020204" pitchFamily="34" charset="0"/>
                        </a:rPr>
                        <a:t>                              Bluetooth Classic v/s Bluetooth </a:t>
                      </a:r>
                      <a:r>
                        <a:rPr lang="en-US" sz="800" b="1" dirty="0">
                          <a:solidFill>
                            <a:schemeClr val="bg1"/>
                          </a:solidFill>
                          <a:effectLst/>
                          <a:latin typeface="Arial" panose="020B0604020202020204" pitchFamily="34" charset="0"/>
                          <a:cs typeface="Arial" panose="020B0604020202020204" pitchFamily="34" charset="0"/>
                        </a:rPr>
                        <a:t>4.0 </a:t>
                      </a:r>
                      <a:r>
                        <a:rPr lang="en-US" sz="800" b="1" dirty="0" smtClean="0">
                          <a:solidFill>
                            <a:schemeClr val="bg1"/>
                          </a:solidFill>
                          <a:effectLst/>
                          <a:latin typeface="Arial" panose="020B0604020202020204" pitchFamily="34" charset="0"/>
                          <a:cs typeface="Arial" panose="020B0604020202020204" pitchFamily="34" charset="0"/>
                        </a:rPr>
                        <a:t>LE</a:t>
                      </a:r>
                      <a:endParaRPr lang="en-US" sz="800" b="1" dirty="0">
                        <a:solidFill>
                          <a:schemeClr val="bg1"/>
                        </a:solidFill>
                        <a:effectLst/>
                        <a:latin typeface="Arial" panose="020B0604020202020204" pitchFamily="34" charset="0"/>
                        <a:cs typeface="Arial" panose="020B0604020202020204" pitchFamily="34" charset="0"/>
                      </a:endParaRPr>
                    </a:p>
                  </a:txBody>
                  <a:tcPr marL="23813" marR="23813" marT="23813" marB="23813" anchor="ctr">
                    <a:lnL>
                      <a:noFill/>
                    </a:lnL>
                    <a:lnR>
                      <a:noFill/>
                    </a:lnR>
                    <a:lnT>
                      <a:noFill/>
                    </a:lnT>
                    <a:lnB>
                      <a:noFill/>
                    </a:lnB>
                    <a:solidFill>
                      <a:srgbClr val="2F5597"/>
                    </a:solidFill>
                  </a:tcPr>
                </a:tc>
                <a:tc hMerge="1">
                  <a:txBody>
                    <a:bodyPr/>
                    <a:lstStyle/>
                    <a:p>
                      <a:pPr algn="l"/>
                      <a:endParaRPr lang="en-US" sz="800" b="1" dirty="0">
                        <a:solidFill>
                          <a:schemeClr val="bg1"/>
                        </a:solidFill>
                        <a:effectLst/>
                        <a:latin typeface="Arial" panose="020B0604020202020204" pitchFamily="34" charset="0"/>
                        <a:cs typeface="Arial" panose="020B0604020202020204" pitchFamily="34" charset="0"/>
                      </a:endParaRPr>
                    </a:p>
                  </a:txBody>
                  <a:tcPr marL="23813" marR="23813" marT="23813" marB="23813" anchor="ctr">
                    <a:lnL>
                      <a:noFill/>
                    </a:lnL>
                    <a:lnR>
                      <a:noFill/>
                    </a:lnR>
                    <a:lnT>
                      <a:noFill/>
                    </a:lnT>
                    <a:lnB>
                      <a:noFill/>
                    </a:lnB>
                    <a:solidFill>
                      <a:srgbClr val="2F5597"/>
                    </a:solidFill>
                  </a:tcPr>
                </a:tc>
                <a:tc hMerge="1">
                  <a:txBody>
                    <a:bodyPr/>
                    <a:lstStyle/>
                    <a:p>
                      <a:pPr algn="l"/>
                      <a:endParaRPr lang="en-US" sz="800" b="1" dirty="0">
                        <a:solidFill>
                          <a:schemeClr val="bg1"/>
                        </a:solidFill>
                        <a:effectLst/>
                        <a:latin typeface="Arial" panose="020B0604020202020204" pitchFamily="34" charset="0"/>
                        <a:cs typeface="Arial" panose="020B0604020202020204" pitchFamily="34" charset="0"/>
                      </a:endParaRPr>
                    </a:p>
                  </a:txBody>
                  <a:tcPr marL="0" marR="0" marT="0" marB="0" anchor="ctr">
                    <a:lnL>
                      <a:noFill/>
                    </a:lnL>
                    <a:lnR>
                      <a:noFill/>
                    </a:lnR>
                    <a:lnT>
                      <a:noFill/>
                    </a:lnT>
                    <a:lnB>
                      <a:noFill/>
                    </a:lnB>
                    <a:solidFill>
                      <a:srgbClr val="2F5597"/>
                    </a:solidFill>
                  </a:tcPr>
                </a:tc>
                <a:extLst>
                  <a:ext uri="{0D108BD9-81ED-4DB2-BD59-A6C34878D82A}">
                    <a16:rowId xmlns:a16="http://schemas.microsoft.com/office/drawing/2014/main" val="1069605100"/>
                  </a:ext>
                </a:extLst>
              </a:tr>
              <a:tr h="0">
                <a:tc>
                  <a:txBody>
                    <a:bodyPr/>
                    <a:lstStyle/>
                    <a:p>
                      <a:pPr algn="l"/>
                      <a:r>
                        <a:rPr lang="en-US" sz="800" kern="1200" baseline="0" dirty="0">
                          <a:solidFill>
                            <a:schemeClr val="tx1">
                              <a:lumMod val="65000"/>
                              <a:lumOff val="35000"/>
                            </a:schemeClr>
                          </a:solidFill>
                          <a:latin typeface="Arial" charset="0"/>
                          <a:ea typeface="Arial" charset="0"/>
                          <a:cs typeface="Arial" charset="0"/>
                        </a:rPr>
                        <a:t>IEEE Standard</a:t>
                      </a:r>
                    </a:p>
                  </a:txBody>
                  <a:tcPr marL="23813" marR="23813" marT="23813" marB="23813" anchor="ctr">
                    <a:lnL>
                      <a:noFill/>
                    </a:lnL>
                    <a:lnR>
                      <a:noFill/>
                    </a:lnR>
                    <a:lnT>
                      <a:noFill/>
                    </a:lnT>
                    <a:lnB>
                      <a:noFill/>
                    </a:lnB>
                    <a:solidFill>
                      <a:srgbClr val="FFFFFF"/>
                    </a:solidFill>
                  </a:tcPr>
                </a:tc>
                <a:tc>
                  <a:txBody>
                    <a:bodyPr/>
                    <a:lstStyle/>
                    <a:p>
                      <a:pPr algn="ctr"/>
                      <a:r>
                        <a:rPr lang="en-US" sz="800" kern="1200" baseline="0">
                          <a:solidFill>
                            <a:schemeClr val="tx1">
                              <a:lumMod val="65000"/>
                              <a:lumOff val="35000"/>
                            </a:schemeClr>
                          </a:solidFill>
                          <a:latin typeface="Arial" charset="0"/>
                          <a:ea typeface="Arial" charset="0"/>
                          <a:cs typeface="Arial" charset="0"/>
                        </a:rPr>
                        <a:t>802.15.1</a:t>
                      </a:r>
                    </a:p>
                  </a:txBody>
                  <a:tcPr marL="23813" marR="23813" marT="23813" marB="23813" anchor="ctr">
                    <a:lnL>
                      <a:noFill/>
                    </a:lnL>
                    <a:lnR>
                      <a:noFill/>
                    </a:lnR>
                    <a:lnT>
                      <a:noFill/>
                    </a:lnT>
                    <a:lnB>
                      <a:noFill/>
                    </a:lnB>
                    <a:solidFill>
                      <a:srgbClr val="FFFFFF"/>
                    </a:solidFill>
                  </a:tcPr>
                </a:tc>
                <a:tc>
                  <a:txBody>
                    <a:bodyPr/>
                    <a:lstStyle/>
                    <a:p>
                      <a:pPr algn="ctr"/>
                      <a:r>
                        <a:rPr lang="en-US" sz="800" kern="1200" baseline="0" dirty="0">
                          <a:solidFill>
                            <a:schemeClr val="tx1">
                              <a:lumMod val="65000"/>
                              <a:lumOff val="35000"/>
                            </a:schemeClr>
                          </a:solidFill>
                          <a:latin typeface="Arial" charset="0"/>
                          <a:ea typeface="Arial" charset="0"/>
                          <a:cs typeface="Arial" charset="0"/>
                        </a:rPr>
                        <a:t>802.15.1</a:t>
                      </a:r>
                    </a:p>
                  </a:txBody>
                  <a:tcPr marL="23813" marR="23813" marT="23813" marB="23813" anchor="ctr">
                    <a:lnL>
                      <a:noFill/>
                    </a:lnL>
                    <a:lnR>
                      <a:noFill/>
                    </a:lnR>
                    <a:lnT>
                      <a:noFill/>
                    </a:lnT>
                    <a:lnB>
                      <a:noFill/>
                    </a:lnB>
                    <a:solidFill>
                      <a:srgbClr val="FFFFFF"/>
                    </a:solidFill>
                  </a:tcPr>
                </a:tc>
                <a:extLst>
                  <a:ext uri="{0D108BD9-81ED-4DB2-BD59-A6C34878D82A}">
                    <a16:rowId xmlns:a16="http://schemas.microsoft.com/office/drawing/2014/main" val="85645"/>
                  </a:ext>
                </a:extLst>
              </a:tr>
              <a:tr h="0">
                <a:tc>
                  <a:txBody>
                    <a:bodyPr/>
                    <a:lstStyle/>
                    <a:p>
                      <a:pPr algn="l"/>
                      <a:r>
                        <a:rPr lang="en-US" sz="800" kern="1200" baseline="0">
                          <a:solidFill>
                            <a:schemeClr val="tx1">
                              <a:lumMod val="65000"/>
                              <a:lumOff val="35000"/>
                            </a:schemeClr>
                          </a:solidFill>
                          <a:latin typeface="Arial" charset="0"/>
                          <a:ea typeface="Arial" charset="0"/>
                          <a:cs typeface="Arial" charset="0"/>
                        </a:rPr>
                        <a:t>Frequency (GHz)</a:t>
                      </a:r>
                    </a:p>
                  </a:txBody>
                  <a:tcPr marL="23813" marR="23813" marT="23813" marB="23813" anchor="ctr">
                    <a:lnL>
                      <a:noFill/>
                    </a:lnL>
                    <a:lnR>
                      <a:noFill/>
                    </a:lnR>
                    <a:lnT>
                      <a:noFill/>
                    </a:lnT>
                    <a:lnB>
                      <a:noFill/>
                    </a:lnB>
                    <a:solidFill>
                      <a:srgbClr val="FFFFFF"/>
                    </a:solidFill>
                  </a:tcPr>
                </a:tc>
                <a:tc>
                  <a:txBody>
                    <a:bodyPr/>
                    <a:lstStyle/>
                    <a:p>
                      <a:pPr algn="ctr"/>
                      <a:r>
                        <a:rPr lang="en-US" sz="800" kern="1200" baseline="0" dirty="0">
                          <a:solidFill>
                            <a:schemeClr val="tx1">
                              <a:lumMod val="65000"/>
                              <a:lumOff val="35000"/>
                            </a:schemeClr>
                          </a:solidFill>
                          <a:latin typeface="Arial" charset="0"/>
                          <a:ea typeface="Arial" charset="0"/>
                          <a:cs typeface="Arial" charset="0"/>
                        </a:rPr>
                        <a:t>2.4</a:t>
                      </a:r>
                    </a:p>
                  </a:txBody>
                  <a:tcPr marL="23813" marR="23813" marT="23813" marB="23813" anchor="ctr">
                    <a:lnL>
                      <a:noFill/>
                    </a:lnL>
                    <a:lnR>
                      <a:noFill/>
                    </a:lnR>
                    <a:lnT>
                      <a:noFill/>
                    </a:lnT>
                    <a:lnB>
                      <a:noFill/>
                    </a:lnB>
                    <a:solidFill>
                      <a:srgbClr val="FFFFFF"/>
                    </a:solidFill>
                  </a:tcPr>
                </a:tc>
                <a:tc>
                  <a:txBody>
                    <a:bodyPr/>
                    <a:lstStyle/>
                    <a:p>
                      <a:pPr algn="ctr"/>
                      <a:r>
                        <a:rPr lang="en-US" sz="800" kern="1200" baseline="0" dirty="0">
                          <a:solidFill>
                            <a:schemeClr val="tx1">
                              <a:lumMod val="65000"/>
                              <a:lumOff val="35000"/>
                            </a:schemeClr>
                          </a:solidFill>
                          <a:latin typeface="Arial" charset="0"/>
                          <a:ea typeface="Arial" charset="0"/>
                          <a:cs typeface="Arial" charset="0"/>
                        </a:rPr>
                        <a:t>2.4</a:t>
                      </a:r>
                    </a:p>
                  </a:txBody>
                  <a:tcPr marL="23813" marR="23813" marT="23813" marB="23813" anchor="ctr">
                    <a:lnL>
                      <a:noFill/>
                    </a:lnL>
                    <a:lnR>
                      <a:noFill/>
                    </a:lnR>
                    <a:lnT>
                      <a:noFill/>
                    </a:lnT>
                    <a:lnB>
                      <a:noFill/>
                    </a:lnB>
                    <a:solidFill>
                      <a:srgbClr val="FFFFFF"/>
                    </a:solidFill>
                  </a:tcPr>
                </a:tc>
                <a:extLst>
                  <a:ext uri="{0D108BD9-81ED-4DB2-BD59-A6C34878D82A}">
                    <a16:rowId xmlns:a16="http://schemas.microsoft.com/office/drawing/2014/main" val="169331288"/>
                  </a:ext>
                </a:extLst>
              </a:tr>
              <a:tr h="0">
                <a:tc>
                  <a:txBody>
                    <a:bodyPr/>
                    <a:lstStyle/>
                    <a:p>
                      <a:pPr algn="l"/>
                      <a:r>
                        <a:rPr lang="en-US" sz="800" kern="1200" baseline="0">
                          <a:solidFill>
                            <a:schemeClr val="tx1">
                              <a:lumMod val="65000"/>
                              <a:lumOff val="35000"/>
                            </a:schemeClr>
                          </a:solidFill>
                          <a:latin typeface="Arial" charset="0"/>
                          <a:ea typeface="Arial" charset="0"/>
                          <a:cs typeface="Arial" charset="0"/>
                        </a:rPr>
                        <a:t>Maximum raw bit rate (Mbps)</a:t>
                      </a:r>
                    </a:p>
                  </a:txBody>
                  <a:tcPr marL="23813" marR="23813" marT="23813" marB="23813" anchor="ctr">
                    <a:lnL>
                      <a:noFill/>
                    </a:lnL>
                    <a:lnR>
                      <a:noFill/>
                    </a:lnR>
                    <a:lnT>
                      <a:noFill/>
                    </a:lnT>
                    <a:lnB>
                      <a:noFill/>
                    </a:lnB>
                    <a:solidFill>
                      <a:srgbClr val="FFFFFF"/>
                    </a:solidFill>
                  </a:tcPr>
                </a:tc>
                <a:tc>
                  <a:txBody>
                    <a:bodyPr/>
                    <a:lstStyle/>
                    <a:p>
                      <a:pPr algn="ctr"/>
                      <a:r>
                        <a:rPr lang="en-US" sz="800" kern="1200" baseline="0" dirty="0">
                          <a:solidFill>
                            <a:schemeClr val="tx1">
                              <a:lumMod val="65000"/>
                              <a:lumOff val="35000"/>
                            </a:schemeClr>
                          </a:solidFill>
                          <a:latin typeface="Arial" charset="0"/>
                          <a:ea typeface="Arial" charset="0"/>
                          <a:cs typeface="Arial" charset="0"/>
                        </a:rPr>
                        <a:t>1-3</a:t>
                      </a:r>
                    </a:p>
                  </a:txBody>
                  <a:tcPr marL="23813" marR="23813" marT="23813" marB="23813" anchor="ctr">
                    <a:lnL>
                      <a:noFill/>
                    </a:lnL>
                    <a:lnR>
                      <a:noFill/>
                    </a:lnR>
                    <a:lnT>
                      <a:noFill/>
                    </a:lnT>
                    <a:lnB>
                      <a:noFill/>
                    </a:lnB>
                    <a:solidFill>
                      <a:srgbClr val="FFFFFF"/>
                    </a:solidFill>
                  </a:tcPr>
                </a:tc>
                <a:tc>
                  <a:txBody>
                    <a:bodyPr/>
                    <a:lstStyle/>
                    <a:p>
                      <a:pPr algn="ctr"/>
                      <a:r>
                        <a:rPr lang="en-US" sz="800" kern="1200" baseline="0" dirty="0">
                          <a:solidFill>
                            <a:schemeClr val="tx1">
                              <a:lumMod val="65000"/>
                              <a:lumOff val="35000"/>
                            </a:schemeClr>
                          </a:solidFill>
                          <a:latin typeface="Arial" charset="0"/>
                          <a:ea typeface="Arial" charset="0"/>
                          <a:cs typeface="Arial" charset="0"/>
                        </a:rPr>
                        <a:t>1</a:t>
                      </a:r>
                    </a:p>
                  </a:txBody>
                  <a:tcPr marL="23813" marR="23813" marT="23813" marB="23813" anchor="ctr">
                    <a:lnL>
                      <a:noFill/>
                    </a:lnL>
                    <a:lnR>
                      <a:noFill/>
                    </a:lnR>
                    <a:lnT>
                      <a:noFill/>
                    </a:lnT>
                    <a:lnB>
                      <a:noFill/>
                    </a:lnB>
                    <a:solidFill>
                      <a:srgbClr val="FFFFFF"/>
                    </a:solidFill>
                  </a:tcPr>
                </a:tc>
                <a:extLst>
                  <a:ext uri="{0D108BD9-81ED-4DB2-BD59-A6C34878D82A}">
                    <a16:rowId xmlns:a16="http://schemas.microsoft.com/office/drawing/2014/main" val="1488798255"/>
                  </a:ext>
                </a:extLst>
              </a:tr>
              <a:tr h="0">
                <a:tc>
                  <a:txBody>
                    <a:bodyPr/>
                    <a:lstStyle/>
                    <a:p>
                      <a:pPr algn="l"/>
                      <a:r>
                        <a:rPr lang="en-US" sz="800" kern="1200" baseline="0" dirty="0">
                          <a:solidFill>
                            <a:schemeClr val="tx1">
                              <a:lumMod val="65000"/>
                              <a:lumOff val="35000"/>
                            </a:schemeClr>
                          </a:solidFill>
                          <a:latin typeface="Arial" charset="0"/>
                          <a:ea typeface="Arial" charset="0"/>
                          <a:cs typeface="Arial" charset="0"/>
                        </a:rPr>
                        <a:t>Typical data throughput (Mbps)</a:t>
                      </a:r>
                    </a:p>
                  </a:txBody>
                  <a:tcPr marL="23813" marR="23813" marT="23813" marB="23813" anchor="ctr">
                    <a:lnL>
                      <a:noFill/>
                    </a:lnL>
                    <a:lnR>
                      <a:noFill/>
                    </a:lnR>
                    <a:lnT>
                      <a:noFill/>
                    </a:lnT>
                    <a:lnB>
                      <a:noFill/>
                    </a:lnB>
                    <a:solidFill>
                      <a:srgbClr val="FFFFFF"/>
                    </a:solidFill>
                  </a:tcPr>
                </a:tc>
                <a:tc>
                  <a:txBody>
                    <a:bodyPr/>
                    <a:lstStyle/>
                    <a:p>
                      <a:pPr algn="ctr"/>
                      <a:r>
                        <a:rPr lang="en-US" sz="800" kern="1200" baseline="0">
                          <a:solidFill>
                            <a:schemeClr val="tx1">
                              <a:lumMod val="65000"/>
                              <a:lumOff val="35000"/>
                            </a:schemeClr>
                          </a:solidFill>
                          <a:latin typeface="Arial" charset="0"/>
                          <a:ea typeface="Arial" charset="0"/>
                          <a:cs typeface="Arial" charset="0"/>
                        </a:rPr>
                        <a:t>0.7-2.1</a:t>
                      </a:r>
                    </a:p>
                  </a:txBody>
                  <a:tcPr marL="23813" marR="23813" marT="23813" marB="23813" anchor="ctr">
                    <a:lnL>
                      <a:noFill/>
                    </a:lnL>
                    <a:lnR>
                      <a:noFill/>
                    </a:lnR>
                    <a:lnT>
                      <a:noFill/>
                    </a:lnT>
                    <a:lnB>
                      <a:noFill/>
                    </a:lnB>
                    <a:solidFill>
                      <a:srgbClr val="FFFFFF"/>
                    </a:solidFill>
                  </a:tcPr>
                </a:tc>
                <a:tc>
                  <a:txBody>
                    <a:bodyPr/>
                    <a:lstStyle/>
                    <a:p>
                      <a:pPr algn="ctr"/>
                      <a:r>
                        <a:rPr lang="en-US" sz="800" kern="1200" baseline="0" dirty="0">
                          <a:solidFill>
                            <a:schemeClr val="tx1">
                              <a:lumMod val="65000"/>
                              <a:lumOff val="35000"/>
                            </a:schemeClr>
                          </a:solidFill>
                          <a:latin typeface="Arial" charset="0"/>
                          <a:ea typeface="Arial" charset="0"/>
                          <a:cs typeface="Arial" charset="0"/>
                        </a:rPr>
                        <a:t>0.27</a:t>
                      </a:r>
                    </a:p>
                  </a:txBody>
                  <a:tcPr marL="23813" marR="23813" marT="23813" marB="23813" anchor="ctr">
                    <a:lnL>
                      <a:noFill/>
                    </a:lnL>
                    <a:lnR>
                      <a:noFill/>
                    </a:lnR>
                    <a:lnT>
                      <a:noFill/>
                    </a:lnT>
                    <a:lnB>
                      <a:noFill/>
                    </a:lnB>
                    <a:solidFill>
                      <a:srgbClr val="FFFFFF"/>
                    </a:solidFill>
                  </a:tcPr>
                </a:tc>
                <a:extLst>
                  <a:ext uri="{0D108BD9-81ED-4DB2-BD59-A6C34878D82A}">
                    <a16:rowId xmlns:a16="http://schemas.microsoft.com/office/drawing/2014/main" val="935875530"/>
                  </a:ext>
                </a:extLst>
              </a:tr>
              <a:tr h="0">
                <a:tc>
                  <a:txBody>
                    <a:bodyPr/>
                    <a:lstStyle/>
                    <a:p>
                      <a:pPr algn="l"/>
                      <a:r>
                        <a:rPr lang="en-US" sz="800" kern="1200" baseline="0" dirty="0">
                          <a:solidFill>
                            <a:schemeClr val="tx1">
                              <a:lumMod val="65000"/>
                              <a:lumOff val="35000"/>
                            </a:schemeClr>
                          </a:solidFill>
                          <a:latin typeface="Arial" charset="0"/>
                          <a:ea typeface="Arial" charset="0"/>
                          <a:cs typeface="Arial" charset="0"/>
                        </a:rPr>
                        <a:t>Maximum </a:t>
                      </a:r>
                      <a:r>
                        <a:rPr lang="en-US" sz="800" kern="1200" baseline="0" dirty="0" smtClean="0">
                          <a:solidFill>
                            <a:schemeClr val="tx1">
                              <a:lumMod val="65000"/>
                              <a:lumOff val="35000"/>
                            </a:schemeClr>
                          </a:solidFill>
                          <a:latin typeface="Arial" charset="0"/>
                          <a:ea typeface="Arial" charset="0"/>
                          <a:cs typeface="Arial" charset="0"/>
                        </a:rPr>
                        <a:t>Range </a:t>
                      </a:r>
                      <a:r>
                        <a:rPr lang="en-US" sz="800" kern="1200" baseline="0" dirty="0">
                          <a:solidFill>
                            <a:schemeClr val="tx1">
                              <a:lumMod val="65000"/>
                              <a:lumOff val="35000"/>
                            </a:schemeClr>
                          </a:solidFill>
                          <a:latin typeface="Arial" charset="0"/>
                          <a:ea typeface="Arial" charset="0"/>
                          <a:cs typeface="Arial" charset="0"/>
                        </a:rPr>
                        <a:t>(Meters)</a:t>
                      </a:r>
                    </a:p>
                  </a:txBody>
                  <a:tcPr marL="23813" marR="23813" marT="23813" marB="23813" anchor="ctr">
                    <a:lnL>
                      <a:noFill/>
                    </a:lnL>
                    <a:lnR>
                      <a:noFill/>
                    </a:lnR>
                    <a:lnT>
                      <a:noFill/>
                    </a:lnT>
                    <a:lnB>
                      <a:noFill/>
                    </a:lnB>
                    <a:solidFill>
                      <a:srgbClr val="FFFFFF"/>
                    </a:solidFill>
                  </a:tcPr>
                </a:tc>
                <a:tc>
                  <a:txBody>
                    <a:bodyPr/>
                    <a:lstStyle/>
                    <a:p>
                      <a:pPr algn="ctr"/>
                      <a:r>
                        <a:rPr lang="en-US" sz="800" kern="1200" baseline="0">
                          <a:solidFill>
                            <a:schemeClr val="tx1">
                              <a:lumMod val="65000"/>
                              <a:lumOff val="35000"/>
                            </a:schemeClr>
                          </a:solidFill>
                          <a:latin typeface="Arial" charset="0"/>
                          <a:ea typeface="Arial" charset="0"/>
                          <a:cs typeface="Arial" charset="0"/>
                        </a:rPr>
                        <a:t>10 (class 2), 100 (class 1)</a:t>
                      </a:r>
                    </a:p>
                  </a:txBody>
                  <a:tcPr marL="23813" marR="23813" marT="23813" marB="23813" anchor="ctr">
                    <a:lnL>
                      <a:noFill/>
                    </a:lnL>
                    <a:lnR>
                      <a:noFill/>
                    </a:lnR>
                    <a:lnT>
                      <a:noFill/>
                    </a:lnT>
                    <a:lnB>
                      <a:noFill/>
                    </a:lnB>
                    <a:solidFill>
                      <a:srgbClr val="FFFFFF"/>
                    </a:solidFill>
                  </a:tcPr>
                </a:tc>
                <a:tc>
                  <a:txBody>
                    <a:bodyPr/>
                    <a:lstStyle/>
                    <a:p>
                      <a:pPr algn="ctr"/>
                      <a:r>
                        <a:rPr lang="en-US" sz="800" kern="1200" baseline="0" dirty="0">
                          <a:solidFill>
                            <a:schemeClr val="tx1">
                              <a:lumMod val="65000"/>
                              <a:lumOff val="35000"/>
                            </a:schemeClr>
                          </a:solidFill>
                          <a:latin typeface="Arial" charset="0"/>
                          <a:ea typeface="Arial" charset="0"/>
                          <a:cs typeface="Arial" charset="0"/>
                        </a:rPr>
                        <a:t>50</a:t>
                      </a:r>
                    </a:p>
                  </a:txBody>
                  <a:tcPr marL="23813" marR="23813" marT="23813" marB="23813" anchor="ctr">
                    <a:lnL>
                      <a:noFill/>
                    </a:lnL>
                    <a:lnR>
                      <a:noFill/>
                    </a:lnR>
                    <a:lnT>
                      <a:noFill/>
                    </a:lnT>
                    <a:lnB>
                      <a:noFill/>
                    </a:lnB>
                    <a:solidFill>
                      <a:srgbClr val="FFFFFF"/>
                    </a:solidFill>
                  </a:tcPr>
                </a:tc>
                <a:extLst>
                  <a:ext uri="{0D108BD9-81ED-4DB2-BD59-A6C34878D82A}">
                    <a16:rowId xmlns:a16="http://schemas.microsoft.com/office/drawing/2014/main" val="1172999062"/>
                  </a:ext>
                </a:extLst>
              </a:tr>
              <a:tr h="0">
                <a:tc>
                  <a:txBody>
                    <a:bodyPr/>
                    <a:lstStyle/>
                    <a:p>
                      <a:pPr algn="l"/>
                      <a:r>
                        <a:rPr lang="en-US" sz="800" kern="1200" baseline="0">
                          <a:solidFill>
                            <a:schemeClr val="tx1">
                              <a:lumMod val="65000"/>
                              <a:lumOff val="35000"/>
                            </a:schemeClr>
                          </a:solidFill>
                          <a:latin typeface="Arial" charset="0"/>
                          <a:ea typeface="Arial" charset="0"/>
                          <a:cs typeface="Arial" charset="0"/>
                        </a:rPr>
                        <a:t>Relative Power Consumption</a:t>
                      </a:r>
                    </a:p>
                  </a:txBody>
                  <a:tcPr marL="23813" marR="23813" marT="23813" marB="23813" anchor="ctr">
                    <a:lnL>
                      <a:noFill/>
                    </a:lnL>
                    <a:lnR>
                      <a:noFill/>
                    </a:lnR>
                    <a:lnT>
                      <a:noFill/>
                    </a:lnT>
                    <a:lnB>
                      <a:noFill/>
                    </a:lnB>
                    <a:solidFill>
                      <a:srgbClr val="FFFFFF"/>
                    </a:solidFill>
                  </a:tcPr>
                </a:tc>
                <a:tc>
                  <a:txBody>
                    <a:bodyPr/>
                    <a:lstStyle/>
                    <a:p>
                      <a:pPr algn="ctr"/>
                      <a:r>
                        <a:rPr lang="en-US" sz="800" kern="1200" baseline="0">
                          <a:solidFill>
                            <a:schemeClr val="tx1">
                              <a:lumMod val="65000"/>
                              <a:lumOff val="35000"/>
                            </a:schemeClr>
                          </a:solidFill>
                          <a:latin typeface="Arial" charset="0"/>
                          <a:ea typeface="Arial" charset="0"/>
                          <a:cs typeface="Arial" charset="0"/>
                        </a:rPr>
                        <a:t>Medium</a:t>
                      </a:r>
                    </a:p>
                  </a:txBody>
                  <a:tcPr marL="23813" marR="23813" marT="23813" marB="23813" anchor="ctr">
                    <a:lnL>
                      <a:noFill/>
                    </a:lnL>
                    <a:lnR>
                      <a:noFill/>
                    </a:lnR>
                    <a:lnT>
                      <a:noFill/>
                    </a:lnT>
                    <a:lnB>
                      <a:noFill/>
                    </a:lnB>
                    <a:solidFill>
                      <a:srgbClr val="FFFFFF"/>
                    </a:solidFill>
                  </a:tcPr>
                </a:tc>
                <a:tc>
                  <a:txBody>
                    <a:bodyPr/>
                    <a:lstStyle/>
                    <a:p>
                      <a:pPr algn="ctr"/>
                      <a:r>
                        <a:rPr lang="en-US" sz="800" kern="1200" baseline="0">
                          <a:solidFill>
                            <a:schemeClr val="tx1">
                              <a:lumMod val="65000"/>
                              <a:lumOff val="35000"/>
                            </a:schemeClr>
                          </a:solidFill>
                          <a:latin typeface="Arial" charset="0"/>
                          <a:ea typeface="Arial" charset="0"/>
                          <a:cs typeface="Arial" charset="0"/>
                        </a:rPr>
                        <a:t>Very low</a:t>
                      </a:r>
                    </a:p>
                  </a:txBody>
                  <a:tcPr marL="23813" marR="23813" marT="23813" marB="23813" anchor="ctr">
                    <a:lnL>
                      <a:noFill/>
                    </a:lnL>
                    <a:lnR>
                      <a:noFill/>
                    </a:lnR>
                    <a:lnT>
                      <a:noFill/>
                    </a:lnT>
                    <a:lnB>
                      <a:noFill/>
                    </a:lnB>
                    <a:solidFill>
                      <a:srgbClr val="FFFFFF"/>
                    </a:solidFill>
                  </a:tcPr>
                </a:tc>
                <a:extLst>
                  <a:ext uri="{0D108BD9-81ED-4DB2-BD59-A6C34878D82A}">
                    <a16:rowId xmlns:a16="http://schemas.microsoft.com/office/drawing/2014/main" val="562928898"/>
                  </a:ext>
                </a:extLst>
              </a:tr>
              <a:tr h="0">
                <a:tc>
                  <a:txBody>
                    <a:bodyPr/>
                    <a:lstStyle/>
                    <a:p>
                      <a:pPr algn="l"/>
                      <a:r>
                        <a:rPr lang="en-US" sz="800" kern="1200" baseline="0">
                          <a:solidFill>
                            <a:schemeClr val="tx1">
                              <a:lumMod val="65000"/>
                              <a:lumOff val="35000"/>
                            </a:schemeClr>
                          </a:solidFill>
                          <a:latin typeface="Arial" charset="0"/>
                          <a:ea typeface="Arial" charset="0"/>
                          <a:cs typeface="Arial" charset="0"/>
                        </a:rPr>
                        <a:t>Example Battery Life</a:t>
                      </a:r>
                    </a:p>
                  </a:txBody>
                  <a:tcPr marL="23813" marR="23813" marT="23813" marB="23813" anchor="ctr">
                    <a:lnL>
                      <a:noFill/>
                    </a:lnL>
                    <a:lnR>
                      <a:noFill/>
                    </a:lnR>
                    <a:lnT>
                      <a:noFill/>
                    </a:lnT>
                    <a:lnB>
                      <a:noFill/>
                    </a:lnB>
                    <a:solidFill>
                      <a:srgbClr val="FFFFFF"/>
                    </a:solidFill>
                  </a:tcPr>
                </a:tc>
                <a:tc>
                  <a:txBody>
                    <a:bodyPr/>
                    <a:lstStyle/>
                    <a:p>
                      <a:pPr algn="ctr"/>
                      <a:r>
                        <a:rPr lang="en-US" sz="800" kern="1200" baseline="0">
                          <a:solidFill>
                            <a:schemeClr val="tx1">
                              <a:lumMod val="65000"/>
                              <a:lumOff val="35000"/>
                            </a:schemeClr>
                          </a:solidFill>
                          <a:latin typeface="Arial" charset="0"/>
                          <a:ea typeface="Arial" charset="0"/>
                          <a:cs typeface="Arial" charset="0"/>
                        </a:rPr>
                        <a:t>Days</a:t>
                      </a:r>
                    </a:p>
                  </a:txBody>
                  <a:tcPr marL="23813" marR="23813" marT="23813" marB="23813" anchor="ctr">
                    <a:lnL>
                      <a:noFill/>
                    </a:lnL>
                    <a:lnR>
                      <a:noFill/>
                    </a:lnR>
                    <a:lnT>
                      <a:noFill/>
                    </a:lnT>
                    <a:lnB>
                      <a:noFill/>
                    </a:lnB>
                    <a:solidFill>
                      <a:srgbClr val="FFFFFF"/>
                    </a:solidFill>
                  </a:tcPr>
                </a:tc>
                <a:tc>
                  <a:txBody>
                    <a:bodyPr/>
                    <a:lstStyle/>
                    <a:p>
                      <a:pPr algn="ctr"/>
                      <a:r>
                        <a:rPr lang="en-US" sz="800" kern="1200" baseline="0">
                          <a:solidFill>
                            <a:schemeClr val="tx1">
                              <a:lumMod val="65000"/>
                              <a:lumOff val="35000"/>
                            </a:schemeClr>
                          </a:solidFill>
                          <a:latin typeface="Arial" charset="0"/>
                          <a:ea typeface="Arial" charset="0"/>
                          <a:cs typeface="Arial" charset="0"/>
                        </a:rPr>
                        <a:t>Months to years</a:t>
                      </a:r>
                    </a:p>
                  </a:txBody>
                  <a:tcPr marL="23813" marR="23813" marT="23813" marB="23813" anchor="ctr">
                    <a:lnL>
                      <a:noFill/>
                    </a:lnL>
                    <a:lnR>
                      <a:noFill/>
                    </a:lnR>
                    <a:lnT>
                      <a:noFill/>
                    </a:lnT>
                    <a:lnB>
                      <a:noFill/>
                    </a:lnB>
                    <a:solidFill>
                      <a:srgbClr val="FFFFFF"/>
                    </a:solidFill>
                  </a:tcPr>
                </a:tc>
                <a:extLst>
                  <a:ext uri="{0D108BD9-81ED-4DB2-BD59-A6C34878D82A}">
                    <a16:rowId xmlns:a16="http://schemas.microsoft.com/office/drawing/2014/main" val="3621340106"/>
                  </a:ext>
                </a:extLst>
              </a:tr>
              <a:tr h="0">
                <a:tc>
                  <a:txBody>
                    <a:bodyPr/>
                    <a:lstStyle/>
                    <a:p>
                      <a:pPr algn="l"/>
                      <a:r>
                        <a:rPr lang="en-US" sz="800" kern="1200" baseline="0">
                          <a:solidFill>
                            <a:schemeClr val="tx1">
                              <a:lumMod val="65000"/>
                              <a:lumOff val="35000"/>
                            </a:schemeClr>
                          </a:solidFill>
                          <a:latin typeface="Arial" charset="0"/>
                          <a:ea typeface="Arial" charset="0"/>
                          <a:cs typeface="Arial" charset="0"/>
                        </a:rPr>
                        <a:t>Network Size</a:t>
                      </a:r>
                    </a:p>
                  </a:txBody>
                  <a:tcPr marL="23813" marR="23813" marT="23813" marB="23813" anchor="ctr">
                    <a:lnL>
                      <a:noFill/>
                    </a:lnL>
                    <a:lnR>
                      <a:noFill/>
                    </a:lnR>
                    <a:lnT>
                      <a:noFill/>
                    </a:lnT>
                    <a:lnB>
                      <a:noFill/>
                    </a:lnB>
                    <a:solidFill>
                      <a:srgbClr val="FFFFFF"/>
                    </a:solidFill>
                  </a:tcPr>
                </a:tc>
                <a:tc>
                  <a:txBody>
                    <a:bodyPr/>
                    <a:lstStyle/>
                    <a:p>
                      <a:pPr algn="ctr"/>
                      <a:r>
                        <a:rPr lang="en-US" sz="800" kern="1200" baseline="0">
                          <a:solidFill>
                            <a:schemeClr val="tx1">
                              <a:lumMod val="65000"/>
                              <a:lumOff val="35000"/>
                            </a:schemeClr>
                          </a:solidFill>
                          <a:latin typeface="Arial" charset="0"/>
                          <a:ea typeface="Arial" charset="0"/>
                          <a:cs typeface="Arial" charset="0"/>
                        </a:rPr>
                        <a:t>7</a:t>
                      </a:r>
                    </a:p>
                  </a:txBody>
                  <a:tcPr marL="23813" marR="23813" marT="23813" marB="23813" anchor="ctr">
                    <a:lnL>
                      <a:noFill/>
                    </a:lnL>
                    <a:lnR>
                      <a:noFill/>
                    </a:lnR>
                    <a:lnT>
                      <a:noFill/>
                    </a:lnT>
                    <a:lnB>
                      <a:noFill/>
                    </a:lnB>
                    <a:solidFill>
                      <a:srgbClr val="FFFFFF"/>
                    </a:solidFill>
                  </a:tcPr>
                </a:tc>
                <a:tc>
                  <a:txBody>
                    <a:bodyPr/>
                    <a:lstStyle/>
                    <a:p>
                      <a:pPr algn="ctr"/>
                      <a:r>
                        <a:rPr lang="en-US" sz="800" kern="1200" baseline="0" dirty="0">
                          <a:solidFill>
                            <a:schemeClr val="tx1">
                              <a:lumMod val="65000"/>
                              <a:lumOff val="35000"/>
                            </a:schemeClr>
                          </a:solidFill>
                          <a:latin typeface="Arial" charset="0"/>
                          <a:ea typeface="Arial" charset="0"/>
                          <a:cs typeface="Arial" charset="0"/>
                        </a:rPr>
                        <a:t>Undefined</a:t>
                      </a:r>
                    </a:p>
                  </a:txBody>
                  <a:tcPr marL="23813" marR="23813" marT="23813" marB="23813" anchor="ctr">
                    <a:lnL>
                      <a:noFill/>
                    </a:lnL>
                    <a:lnR>
                      <a:noFill/>
                    </a:lnR>
                    <a:lnT>
                      <a:noFill/>
                    </a:lnT>
                    <a:lnB>
                      <a:noFill/>
                    </a:lnB>
                    <a:solidFill>
                      <a:srgbClr val="FFFFFF"/>
                    </a:solidFill>
                  </a:tcPr>
                </a:tc>
                <a:extLst>
                  <a:ext uri="{0D108BD9-81ED-4DB2-BD59-A6C34878D82A}">
                    <a16:rowId xmlns:a16="http://schemas.microsoft.com/office/drawing/2014/main" val="325556481"/>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2430663424"/>
              </p:ext>
            </p:extLst>
          </p:nvPr>
        </p:nvGraphicFramePr>
        <p:xfrm>
          <a:off x="4626666" y="2669367"/>
          <a:ext cx="2184334" cy="1391017"/>
        </p:xfrm>
        <a:graphic>
          <a:graphicData uri="http://schemas.openxmlformats.org/drawingml/2006/table">
            <a:tbl>
              <a:tblPr firstRow="1" bandRow="1">
                <a:tableStyleId>{FABFCF23-3B69-468F-B69F-88F6DE6A72F2}</a:tableStyleId>
              </a:tblPr>
              <a:tblGrid>
                <a:gridCol w="2184334">
                  <a:extLst>
                    <a:ext uri="{9D8B030D-6E8A-4147-A177-3AD203B41FA5}">
                      <a16:colId xmlns:a16="http://schemas.microsoft.com/office/drawing/2014/main" val="20000"/>
                    </a:ext>
                  </a:extLst>
                </a:gridCol>
              </a:tblGrid>
              <a:tr h="151737">
                <a:tc>
                  <a:txBody>
                    <a:bodyPr/>
                    <a:lstStyle/>
                    <a:p>
                      <a:r>
                        <a:rPr lang="en-US" sz="800" dirty="0" smtClean="0">
                          <a:solidFill>
                            <a:schemeClr val="bg1"/>
                          </a:solidFill>
                          <a:latin typeface="Arial" charset="0"/>
                          <a:ea typeface="Arial" charset="0"/>
                          <a:cs typeface="Arial" charset="0"/>
                        </a:rPr>
                        <a:t>Connection Process</a:t>
                      </a:r>
                      <a:endParaRPr lang="en-US" sz="800" dirty="0">
                        <a:solidFill>
                          <a:schemeClr val="bg1"/>
                        </a:solidFill>
                        <a:latin typeface="Arial" charset="0"/>
                        <a:ea typeface="Arial" charset="0"/>
                        <a:cs typeface="Arial"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75000"/>
                      </a:schemeClr>
                    </a:solidFill>
                  </a:tcPr>
                </a:tc>
                <a:extLst>
                  <a:ext uri="{0D108BD9-81ED-4DB2-BD59-A6C34878D82A}">
                    <a16:rowId xmlns:a16="http://schemas.microsoft.com/office/drawing/2014/main" val="3982241423"/>
                  </a:ext>
                </a:extLst>
              </a:tr>
              <a:tr h="151737">
                <a:tc>
                  <a:txBody>
                    <a:bodyPr/>
                    <a:lstStyle/>
                    <a:p>
                      <a:r>
                        <a:rPr lang="en-US" sz="800" b="1" dirty="0" smtClean="0">
                          <a:solidFill>
                            <a:schemeClr val="tx1">
                              <a:lumMod val="65000"/>
                              <a:lumOff val="35000"/>
                            </a:schemeClr>
                          </a:solidFill>
                          <a:latin typeface="Arial" charset="0"/>
                          <a:ea typeface="Arial" charset="0"/>
                          <a:cs typeface="Arial" charset="0"/>
                        </a:rPr>
                        <a:t>Inquiry</a:t>
                      </a:r>
                      <a:r>
                        <a:rPr lang="en-US" sz="800" b="0" dirty="0" smtClean="0">
                          <a:solidFill>
                            <a:schemeClr val="tx1">
                              <a:lumMod val="65000"/>
                              <a:lumOff val="35000"/>
                            </a:schemeClr>
                          </a:solidFill>
                          <a:latin typeface="Arial" charset="0"/>
                          <a:ea typeface="Arial" charset="0"/>
                          <a:cs typeface="Arial" charset="0"/>
                        </a:rPr>
                        <a:t>: </a:t>
                      </a:r>
                      <a:r>
                        <a:rPr lang="en-US" sz="800" b="0" baseline="0" dirty="0" smtClean="0">
                          <a:solidFill>
                            <a:schemeClr val="tx1">
                              <a:lumMod val="65000"/>
                              <a:lumOff val="35000"/>
                            </a:schemeClr>
                          </a:solidFill>
                          <a:latin typeface="Arial" charset="0"/>
                          <a:ea typeface="Arial" charset="0"/>
                          <a:cs typeface="Arial" charset="0"/>
                        </a:rPr>
                        <a:t>discover others by discovery process.</a:t>
                      </a:r>
                      <a:endParaRPr lang="en-US" sz="800" b="0" dirty="0">
                        <a:solidFill>
                          <a:schemeClr val="tx1">
                            <a:lumMod val="65000"/>
                            <a:lumOff val="35000"/>
                          </a:schemeClr>
                        </a:solidFill>
                        <a:latin typeface="Arial" charset="0"/>
                        <a:ea typeface="Arial" charset="0"/>
                        <a:cs typeface="Arial"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2480">
                <a:tc>
                  <a:txBody>
                    <a:bodyPr/>
                    <a:lstStyle/>
                    <a:p>
                      <a:r>
                        <a:rPr lang="en-US" sz="800" b="1" dirty="0" smtClean="0">
                          <a:solidFill>
                            <a:schemeClr val="tx1">
                              <a:lumMod val="65000"/>
                              <a:lumOff val="35000"/>
                            </a:schemeClr>
                          </a:solidFill>
                          <a:latin typeface="Arial" charset="0"/>
                          <a:ea typeface="Arial" charset="0"/>
                          <a:cs typeface="Arial" charset="0"/>
                        </a:rPr>
                        <a:t>Paging</a:t>
                      </a:r>
                      <a:r>
                        <a:rPr lang="en-US" sz="800" b="0" dirty="0" smtClean="0">
                          <a:solidFill>
                            <a:schemeClr val="tx1">
                              <a:lumMod val="65000"/>
                              <a:lumOff val="35000"/>
                            </a:schemeClr>
                          </a:solidFill>
                          <a:latin typeface="Arial" charset="0"/>
                          <a:ea typeface="Arial" charset="0"/>
                          <a:cs typeface="Arial" charset="0"/>
                        </a:rPr>
                        <a:t>: forming connection</a:t>
                      </a:r>
                      <a:r>
                        <a:rPr lang="en-US" sz="800" b="0" baseline="0" dirty="0" smtClean="0">
                          <a:solidFill>
                            <a:schemeClr val="tx1">
                              <a:lumMod val="65000"/>
                              <a:lumOff val="35000"/>
                            </a:schemeClr>
                          </a:solidFill>
                          <a:latin typeface="Arial" charset="0"/>
                          <a:ea typeface="Arial" charset="0"/>
                          <a:cs typeface="Arial" charset="0"/>
                        </a:rPr>
                        <a:t> between 2 devices.</a:t>
                      </a:r>
                      <a:endParaRPr lang="en-US" sz="800" b="0" dirty="0">
                        <a:solidFill>
                          <a:schemeClr val="tx1">
                            <a:lumMod val="65000"/>
                            <a:lumOff val="35000"/>
                          </a:schemeClr>
                        </a:solidFill>
                        <a:latin typeface="Arial" charset="0"/>
                        <a:ea typeface="Arial" charset="0"/>
                        <a:cs typeface="Arial"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83842771"/>
                  </a:ext>
                </a:extLst>
              </a:tr>
              <a:tr h="391556">
                <a:tc>
                  <a:txBody>
                    <a:bodyPr/>
                    <a:lstStyle/>
                    <a:p>
                      <a:r>
                        <a:rPr lang="en-US" sz="800" b="1" dirty="0" smtClean="0">
                          <a:solidFill>
                            <a:schemeClr val="tx1">
                              <a:lumMod val="65000"/>
                              <a:lumOff val="35000"/>
                            </a:schemeClr>
                          </a:solidFill>
                          <a:latin typeface="Arial" charset="0"/>
                          <a:ea typeface="Arial" charset="0"/>
                          <a:cs typeface="Arial" charset="0"/>
                        </a:rPr>
                        <a:t>Connection</a:t>
                      </a:r>
                      <a:r>
                        <a:rPr lang="en-US" sz="800" b="0" dirty="0" smtClean="0">
                          <a:solidFill>
                            <a:schemeClr val="tx1">
                              <a:lumMod val="65000"/>
                              <a:lumOff val="35000"/>
                            </a:schemeClr>
                          </a:solidFill>
                          <a:latin typeface="Arial" charset="0"/>
                          <a:ea typeface="Arial" charset="0"/>
                          <a:cs typeface="Arial" charset="0"/>
                        </a:rPr>
                        <a:t>: enters connection state.</a:t>
                      </a:r>
                      <a:r>
                        <a:rPr lang="en-US" sz="800" b="0" baseline="0" dirty="0" smtClean="0">
                          <a:solidFill>
                            <a:schemeClr val="tx1">
                              <a:lumMod val="65000"/>
                              <a:lumOff val="35000"/>
                            </a:schemeClr>
                          </a:solidFill>
                          <a:latin typeface="Arial" charset="0"/>
                          <a:ea typeface="Arial" charset="0"/>
                          <a:cs typeface="Arial" charset="0"/>
                        </a:rPr>
                        <a:t> 3 modes: Active – in transmission or receiving of data, Sniff – power-saving mode, regular sleep-wake at every X </a:t>
                      </a:r>
                      <a:r>
                        <a:rPr lang="en-US" sz="800" b="0" baseline="0" dirty="0" err="1" smtClean="0">
                          <a:solidFill>
                            <a:schemeClr val="tx1">
                              <a:lumMod val="65000"/>
                              <a:lumOff val="35000"/>
                            </a:schemeClr>
                          </a:solidFill>
                          <a:latin typeface="Arial" charset="0"/>
                          <a:ea typeface="Arial" charset="0"/>
                          <a:cs typeface="Arial" charset="0"/>
                        </a:rPr>
                        <a:t>ms</a:t>
                      </a:r>
                      <a:r>
                        <a:rPr lang="en-US" sz="800" b="0" baseline="0" dirty="0" smtClean="0">
                          <a:solidFill>
                            <a:schemeClr val="tx1">
                              <a:lumMod val="65000"/>
                              <a:lumOff val="35000"/>
                            </a:schemeClr>
                          </a:solidFill>
                          <a:latin typeface="Arial" charset="0"/>
                          <a:ea typeface="Arial" charset="0"/>
                          <a:cs typeface="Arial" charset="0"/>
                        </a:rPr>
                        <a:t>, Hold – instructed to sleep by master and wake up after certain interval, Park – deepest sleep mode, until Master tells to wake up.</a:t>
                      </a:r>
                      <a:endParaRPr lang="en-US" sz="800" b="0" dirty="0">
                        <a:solidFill>
                          <a:schemeClr val="tx1">
                            <a:lumMod val="65000"/>
                            <a:lumOff val="35000"/>
                          </a:schemeClr>
                        </a:solidFill>
                        <a:latin typeface="Arial" charset="0"/>
                        <a:ea typeface="Arial" charset="0"/>
                        <a:cs typeface="Arial"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15877657"/>
                  </a:ext>
                </a:extLst>
              </a:tr>
            </a:tbl>
          </a:graphicData>
        </a:graphic>
      </p:graphicFrame>
    </p:spTree>
    <p:extLst>
      <p:ext uri="{BB962C8B-B14F-4D97-AF65-F5344CB8AC3E}">
        <p14:creationId xmlns:p14="http://schemas.microsoft.com/office/powerpoint/2010/main" val="13547355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4800" y="-28021"/>
            <a:ext cx="6760338" cy="461665"/>
          </a:xfrm>
          <a:prstGeom prst="rect">
            <a:avLst/>
          </a:prstGeom>
          <a:noFill/>
        </p:spPr>
        <p:txBody>
          <a:bodyPr wrap="square" lIns="91440" tIns="45720" rIns="91440" bIns="45720">
            <a:spAutoFit/>
          </a:bodyPr>
          <a:lstStyle/>
          <a:p>
            <a:pPr algn="ctr"/>
            <a:r>
              <a:rPr lang="en-US" sz="2400" b="1" dirty="0">
                <a:ln w="12700">
                  <a:solidFill>
                    <a:schemeClr val="accent4">
                      <a:lumMod val="75000"/>
                    </a:schemeClr>
                  </a:solidFill>
                  <a:prstDash val="solid"/>
                </a:ln>
                <a:pattFill prst="ltDnDiag">
                  <a:fgClr>
                    <a:schemeClr val="accent5">
                      <a:lumMod val="60000"/>
                      <a:lumOff val="40000"/>
                    </a:schemeClr>
                  </a:fgClr>
                  <a:bgClr>
                    <a:schemeClr val="bg1"/>
                  </a:bgClr>
                </a:pattFill>
              </a:rPr>
              <a:t>IoT Framework Cheat </a:t>
            </a:r>
            <a:r>
              <a:rPr lang="en-US" sz="2400" b="1" dirty="0" smtClean="0">
                <a:ln w="12700">
                  <a:solidFill>
                    <a:schemeClr val="accent4">
                      <a:lumMod val="75000"/>
                    </a:schemeClr>
                  </a:solidFill>
                  <a:prstDash val="solid"/>
                </a:ln>
                <a:pattFill prst="ltDnDiag">
                  <a:fgClr>
                    <a:schemeClr val="accent5">
                      <a:lumMod val="60000"/>
                      <a:lumOff val="40000"/>
                    </a:schemeClr>
                  </a:fgClr>
                  <a:bgClr>
                    <a:schemeClr val="bg1"/>
                  </a:bgClr>
                </a:pattFill>
              </a:rPr>
              <a:t>Sheet – Part 2 v1.0</a:t>
            </a:r>
            <a:endParaRPr lang="en-US" sz="2400" b="1" dirty="0">
              <a:ln w="12700">
                <a:solidFill>
                  <a:schemeClr val="accent4">
                    <a:lumMod val="75000"/>
                  </a:schemeClr>
                </a:solidFill>
                <a:prstDash val="solid"/>
              </a:ln>
              <a:pattFill prst="ltDnDiag">
                <a:fgClr>
                  <a:schemeClr val="accent5">
                    <a:lumMod val="60000"/>
                    <a:lumOff val="40000"/>
                  </a:schemeClr>
                </a:fgClr>
                <a:bgClr>
                  <a:schemeClr val="bg1"/>
                </a:bgClr>
              </a:pattFill>
            </a:endParaRPr>
          </a:p>
        </p:txBody>
      </p:sp>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0" y="779881"/>
            <a:ext cx="3294597" cy="1664107"/>
          </a:xfrm>
          <a:prstGeom prst="rect">
            <a:avLst/>
          </a:prstGeom>
        </p:spPr>
      </p:pic>
      <p:graphicFrame>
        <p:nvGraphicFramePr>
          <p:cNvPr id="16" name="Table 15"/>
          <p:cNvGraphicFramePr>
            <a:graphicFrameLocks noGrp="1"/>
          </p:cNvGraphicFramePr>
          <p:nvPr>
            <p:extLst>
              <p:ext uri="{D42A27DB-BD31-4B8C-83A1-F6EECF244321}">
                <p14:modId xmlns:p14="http://schemas.microsoft.com/office/powerpoint/2010/main" val="366617852"/>
              </p:ext>
            </p:extLst>
          </p:nvPr>
        </p:nvGraphicFramePr>
        <p:xfrm>
          <a:off x="57975" y="433644"/>
          <a:ext cx="3263076" cy="213360"/>
        </p:xfrm>
        <a:graphic>
          <a:graphicData uri="http://schemas.openxmlformats.org/drawingml/2006/table">
            <a:tbl>
              <a:tblPr firstRow="1" bandRow="1">
                <a:tableStyleId>{1E171933-4619-4E11-9A3F-F7608DF75F80}</a:tableStyleId>
              </a:tblPr>
              <a:tblGrid>
                <a:gridCol w="3263076">
                  <a:extLst>
                    <a:ext uri="{9D8B030D-6E8A-4147-A177-3AD203B41FA5}">
                      <a16:colId xmlns:a16="http://schemas.microsoft.com/office/drawing/2014/main" val="20000"/>
                    </a:ext>
                  </a:extLst>
                </a:gridCol>
              </a:tblGrid>
              <a:tr h="142619">
                <a:tc>
                  <a:txBody>
                    <a:bodyPr/>
                    <a:lstStyle/>
                    <a:p>
                      <a:r>
                        <a:rPr lang="en-US" sz="800" dirty="0" smtClean="0"/>
                        <a:t>Discovery Call Flows</a:t>
                      </a:r>
                      <a:endParaRPr lang="en-US" sz="800" dirty="0">
                        <a:solidFill>
                          <a:schemeClr val="bg1"/>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75000"/>
                      </a:schemeClr>
                    </a:solidFill>
                  </a:tcPr>
                </a:tc>
                <a:extLst>
                  <a:ext uri="{0D108BD9-81ED-4DB2-BD59-A6C34878D82A}">
                    <a16:rowId xmlns:a16="http://schemas.microsoft.com/office/drawing/2014/main" val="10000"/>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2877261893"/>
              </p:ext>
            </p:extLst>
          </p:nvPr>
        </p:nvGraphicFramePr>
        <p:xfrm>
          <a:off x="3552062" y="433644"/>
          <a:ext cx="3263076" cy="213360"/>
        </p:xfrm>
        <a:graphic>
          <a:graphicData uri="http://schemas.openxmlformats.org/drawingml/2006/table">
            <a:tbl>
              <a:tblPr firstRow="1" bandRow="1">
                <a:tableStyleId>{1E171933-4619-4E11-9A3F-F7608DF75F80}</a:tableStyleId>
              </a:tblPr>
              <a:tblGrid>
                <a:gridCol w="3263076">
                  <a:extLst>
                    <a:ext uri="{9D8B030D-6E8A-4147-A177-3AD203B41FA5}">
                      <a16:colId xmlns:a16="http://schemas.microsoft.com/office/drawing/2014/main" val="20000"/>
                    </a:ext>
                  </a:extLst>
                </a:gridCol>
              </a:tblGrid>
              <a:tr h="142619">
                <a:tc>
                  <a:txBody>
                    <a:bodyPr/>
                    <a:lstStyle/>
                    <a:p>
                      <a:r>
                        <a:rPr lang="en-US" sz="800" dirty="0" smtClean="0"/>
                        <a:t>Bus and Bus Attachment</a:t>
                      </a:r>
                      <a:endParaRPr lang="en-US" sz="800" dirty="0">
                        <a:solidFill>
                          <a:schemeClr val="bg1"/>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75000"/>
                      </a:schemeClr>
                    </a:solidFill>
                  </a:tcPr>
                </a:tc>
                <a:extLst>
                  <a:ext uri="{0D108BD9-81ED-4DB2-BD59-A6C34878D82A}">
                    <a16:rowId xmlns:a16="http://schemas.microsoft.com/office/drawing/2014/main" val="10000"/>
                  </a:ext>
                </a:extLst>
              </a:tr>
            </a:tbl>
          </a:graphicData>
        </a:graphic>
      </p:graphicFrame>
      <p:pic>
        <p:nvPicPr>
          <p:cNvPr id="3" name="Picture 2"/>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219450" y="669319"/>
            <a:ext cx="3622923" cy="2353630"/>
          </a:xfrm>
          <a:prstGeom prst="rect">
            <a:avLst/>
          </a:prstGeom>
        </p:spPr>
      </p:pic>
      <p:pic>
        <p:nvPicPr>
          <p:cNvPr id="4" name="Picture 3"/>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Layer>
                </a14:imgProps>
              </a:ext>
            </a:extLst>
          </a:blip>
          <a:stretch>
            <a:fillRect/>
          </a:stretch>
        </p:blipFill>
        <p:spPr>
          <a:xfrm>
            <a:off x="163617" y="2854629"/>
            <a:ext cx="1698435" cy="1486131"/>
          </a:xfrm>
          <a:prstGeom prst="rect">
            <a:avLst/>
          </a:prstGeom>
        </p:spPr>
      </p:pic>
      <p:pic>
        <p:nvPicPr>
          <p:cNvPr id="8" name="Picture 7"/>
          <p:cNvPicPr>
            <a:picLocks noChangeAspect="1"/>
          </p:cNvPicPr>
          <p:nvPr/>
        </p:nvPicPr>
        <p:blipFill>
          <a:blip r:embed="rId8">
            <a:extLst>
              <a:ext uri="{BEBA8EAE-BF5A-486C-A8C5-ECC9F3942E4B}">
                <a14:imgProps xmlns:a14="http://schemas.microsoft.com/office/drawing/2010/main">
                  <a14:imgLayer r:embed="rId9">
                    <a14:imgEffect>
                      <a14:sharpenSoften amount="25000"/>
                    </a14:imgEffect>
                  </a14:imgLayer>
                </a14:imgProps>
              </a:ext>
            </a:extLst>
          </a:blip>
          <a:stretch>
            <a:fillRect/>
          </a:stretch>
        </p:blipFill>
        <p:spPr>
          <a:xfrm>
            <a:off x="1862052" y="2760770"/>
            <a:ext cx="1690010" cy="1552982"/>
          </a:xfrm>
          <a:prstGeom prst="rect">
            <a:avLst/>
          </a:prstGeom>
        </p:spPr>
      </p:pic>
      <p:pic>
        <p:nvPicPr>
          <p:cNvPr id="22" name="Picture 21" descr="lient-service-peer-arch"/>
          <p:cNvPicPr/>
          <p:nvPr/>
        </p:nvPicPr>
        <p:blipFill>
          <a:blip r:embed="rId10">
            <a:extLst>
              <a:ext uri="{BEBA8EAE-BF5A-486C-A8C5-ECC9F3942E4B}">
                <a14:imgProps xmlns:a14="http://schemas.microsoft.com/office/drawing/2010/main">
                  <a14:imgLayer r:embed="rId11">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27011" y="4753763"/>
            <a:ext cx="2689530" cy="1620834"/>
          </a:xfrm>
          <a:prstGeom prst="rect">
            <a:avLst/>
          </a:prstGeom>
          <a:noFill/>
          <a:ln>
            <a:noFill/>
          </a:ln>
        </p:spPr>
      </p:pic>
      <p:pic>
        <p:nvPicPr>
          <p:cNvPr id="20" name="Picture 19"/>
          <p:cNvPicPr>
            <a:picLocks noChangeAspect="1"/>
          </p:cNvPicPr>
          <p:nvPr/>
        </p:nvPicPr>
        <p:blipFill>
          <a:blip r:embed="rId12"/>
          <a:stretch>
            <a:fillRect/>
          </a:stretch>
        </p:blipFill>
        <p:spPr>
          <a:xfrm>
            <a:off x="3657724" y="3664356"/>
            <a:ext cx="1474807" cy="1013100"/>
          </a:xfrm>
          <a:prstGeom prst="rect">
            <a:avLst/>
          </a:prstGeom>
        </p:spPr>
      </p:pic>
      <p:pic>
        <p:nvPicPr>
          <p:cNvPr id="23" name="Picture 22"/>
          <p:cNvPicPr>
            <a:picLocks noChangeAspect="1"/>
          </p:cNvPicPr>
          <p:nvPr/>
        </p:nvPicPr>
        <p:blipFill>
          <a:blip r:embed="rId13">
            <a:extLst>
              <a:ext uri="{BEBA8EAE-BF5A-486C-A8C5-ECC9F3942E4B}">
                <a14:imgProps xmlns:a14="http://schemas.microsoft.com/office/drawing/2010/main">
                  <a14:imgLayer r:embed="rId14">
                    <a14:imgEffect>
                      <a14:sharpenSoften amount="25000"/>
                    </a14:imgEffect>
                  </a14:imgLayer>
                </a14:imgProps>
              </a:ext>
            </a:extLst>
          </a:blip>
          <a:stretch>
            <a:fillRect/>
          </a:stretch>
        </p:blipFill>
        <p:spPr>
          <a:xfrm>
            <a:off x="2962790" y="4762980"/>
            <a:ext cx="2630518" cy="1642604"/>
          </a:xfrm>
          <a:prstGeom prst="rect">
            <a:avLst/>
          </a:prstGeom>
        </p:spPr>
      </p:pic>
      <p:graphicFrame>
        <p:nvGraphicFramePr>
          <p:cNvPr id="24" name="Table 23"/>
          <p:cNvGraphicFramePr>
            <a:graphicFrameLocks noGrp="1"/>
          </p:cNvGraphicFramePr>
          <p:nvPr>
            <p:extLst>
              <p:ext uri="{D42A27DB-BD31-4B8C-83A1-F6EECF244321}">
                <p14:modId xmlns:p14="http://schemas.microsoft.com/office/powerpoint/2010/main" val="838113285"/>
              </p:ext>
            </p:extLst>
          </p:nvPr>
        </p:nvGraphicFramePr>
        <p:xfrm>
          <a:off x="109753" y="4506068"/>
          <a:ext cx="2675586" cy="213360"/>
        </p:xfrm>
        <a:graphic>
          <a:graphicData uri="http://schemas.openxmlformats.org/drawingml/2006/table">
            <a:tbl>
              <a:tblPr firstRow="1" bandRow="1">
                <a:tableStyleId>{1E171933-4619-4E11-9A3F-F7608DF75F80}</a:tableStyleId>
              </a:tblPr>
              <a:tblGrid>
                <a:gridCol w="2675586">
                  <a:extLst>
                    <a:ext uri="{9D8B030D-6E8A-4147-A177-3AD203B41FA5}">
                      <a16:colId xmlns:a16="http://schemas.microsoft.com/office/drawing/2014/main" val="20000"/>
                    </a:ext>
                  </a:extLst>
                </a:gridCol>
              </a:tblGrid>
              <a:tr h="142619">
                <a:tc>
                  <a:txBody>
                    <a:bodyPr/>
                    <a:lstStyle/>
                    <a:p>
                      <a:r>
                        <a:rPr lang="en-US" sz="800" dirty="0" smtClean="0"/>
                        <a:t>AllJoyn Standard Core Library Layering</a:t>
                      </a:r>
                      <a:endParaRPr lang="en-US" sz="800" dirty="0">
                        <a:solidFill>
                          <a:schemeClr val="bg1"/>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75000"/>
                      </a:schemeClr>
                    </a:solidFill>
                  </a:tcPr>
                </a:tc>
                <a:extLst>
                  <a:ext uri="{0D108BD9-81ED-4DB2-BD59-A6C34878D82A}">
                    <a16:rowId xmlns:a16="http://schemas.microsoft.com/office/drawing/2014/main" val="10000"/>
                  </a:ext>
                </a:extLst>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34030465"/>
              </p:ext>
            </p:extLst>
          </p:nvPr>
        </p:nvGraphicFramePr>
        <p:xfrm>
          <a:off x="2962790" y="4515285"/>
          <a:ext cx="2630518" cy="213360"/>
        </p:xfrm>
        <a:graphic>
          <a:graphicData uri="http://schemas.openxmlformats.org/drawingml/2006/table">
            <a:tbl>
              <a:tblPr firstRow="1" bandRow="1">
                <a:tableStyleId>{1E171933-4619-4E11-9A3F-F7608DF75F80}</a:tableStyleId>
              </a:tblPr>
              <a:tblGrid>
                <a:gridCol w="2630518">
                  <a:extLst>
                    <a:ext uri="{9D8B030D-6E8A-4147-A177-3AD203B41FA5}">
                      <a16:colId xmlns:a16="http://schemas.microsoft.com/office/drawing/2014/main" val="20000"/>
                    </a:ext>
                  </a:extLst>
                </a:gridCol>
              </a:tblGrid>
              <a:tr h="142619">
                <a:tc>
                  <a:txBody>
                    <a:bodyPr/>
                    <a:lstStyle/>
                    <a:p>
                      <a:r>
                        <a:rPr lang="en-US" sz="800" dirty="0" smtClean="0"/>
                        <a:t>AllJoyn Standard Core Library Router Layering</a:t>
                      </a:r>
                      <a:endParaRPr lang="en-US" sz="800" dirty="0">
                        <a:solidFill>
                          <a:schemeClr val="bg1"/>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75000"/>
                      </a:schemeClr>
                    </a:solidFill>
                  </a:tcPr>
                </a:tc>
                <a:extLst>
                  <a:ext uri="{0D108BD9-81ED-4DB2-BD59-A6C34878D82A}">
                    <a16:rowId xmlns:a16="http://schemas.microsoft.com/office/drawing/2014/main" val="10000"/>
                  </a:ext>
                </a:extLst>
              </a:tr>
            </a:tbl>
          </a:graphicData>
        </a:graphic>
      </p:graphicFrame>
      <p:pic>
        <p:nvPicPr>
          <p:cNvPr id="31" name="Picture 30"/>
          <p:cNvPicPr>
            <a:picLocks noChangeAspect="1"/>
          </p:cNvPicPr>
          <p:nvPr/>
        </p:nvPicPr>
        <p:blipFill>
          <a:blip r:embed="rId15">
            <a:extLst>
              <a:ext uri="{BEBA8EAE-BF5A-486C-A8C5-ECC9F3942E4B}">
                <a14:imgProps xmlns:a14="http://schemas.microsoft.com/office/drawing/2010/main">
                  <a14:imgLayer r:embed="rId16">
                    <a14:imgEffect>
                      <a14:sharpenSoften amount="25000"/>
                    </a14:imgEffect>
                  </a14:imgLayer>
                </a14:imgProps>
              </a:ext>
            </a:extLst>
          </a:blip>
          <a:stretch>
            <a:fillRect/>
          </a:stretch>
        </p:blipFill>
        <p:spPr>
          <a:xfrm>
            <a:off x="109751" y="6958755"/>
            <a:ext cx="2542985" cy="1038902"/>
          </a:xfrm>
          <a:prstGeom prst="rect">
            <a:avLst/>
          </a:prstGeom>
        </p:spPr>
      </p:pic>
      <p:graphicFrame>
        <p:nvGraphicFramePr>
          <p:cNvPr id="32" name="Table 31"/>
          <p:cNvGraphicFramePr>
            <a:graphicFrameLocks noGrp="1"/>
          </p:cNvGraphicFramePr>
          <p:nvPr>
            <p:extLst>
              <p:ext uri="{D42A27DB-BD31-4B8C-83A1-F6EECF244321}">
                <p14:modId xmlns:p14="http://schemas.microsoft.com/office/powerpoint/2010/main" val="360955836"/>
              </p:ext>
            </p:extLst>
          </p:nvPr>
        </p:nvGraphicFramePr>
        <p:xfrm>
          <a:off x="92493" y="6691379"/>
          <a:ext cx="2560243" cy="213360"/>
        </p:xfrm>
        <a:graphic>
          <a:graphicData uri="http://schemas.openxmlformats.org/drawingml/2006/table">
            <a:tbl>
              <a:tblPr firstRow="1" bandRow="1">
                <a:tableStyleId>{1E171933-4619-4E11-9A3F-F7608DF75F80}</a:tableStyleId>
              </a:tblPr>
              <a:tblGrid>
                <a:gridCol w="2560243">
                  <a:extLst>
                    <a:ext uri="{9D8B030D-6E8A-4147-A177-3AD203B41FA5}">
                      <a16:colId xmlns:a16="http://schemas.microsoft.com/office/drawing/2014/main" val="20000"/>
                    </a:ext>
                  </a:extLst>
                </a:gridCol>
              </a:tblGrid>
              <a:tr h="142619">
                <a:tc>
                  <a:txBody>
                    <a:bodyPr/>
                    <a:lstStyle/>
                    <a:p>
                      <a:r>
                        <a:rPr lang="en-US" sz="800" dirty="0" smtClean="0"/>
                        <a:t>AllJoyn Thin Core Library Layering</a:t>
                      </a:r>
                      <a:endParaRPr lang="en-US" sz="800" dirty="0">
                        <a:solidFill>
                          <a:schemeClr val="bg1"/>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75000"/>
                      </a:scheme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779924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4800" y="-28021"/>
            <a:ext cx="6760338" cy="461665"/>
          </a:xfrm>
          <a:prstGeom prst="rect">
            <a:avLst/>
          </a:prstGeom>
          <a:noFill/>
        </p:spPr>
        <p:txBody>
          <a:bodyPr wrap="square" lIns="91440" tIns="45720" rIns="91440" bIns="45720">
            <a:spAutoFit/>
          </a:bodyPr>
          <a:lstStyle/>
          <a:p>
            <a:pPr algn="ctr"/>
            <a:r>
              <a:rPr lang="en-US" sz="2400" b="1" dirty="0">
                <a:ln w="12700">
                  <a:solidFill>
                    <a:schemeClr val="accent4">
                      <a:lumMod val="75000"/>
                    </a:schemeClr>
                  </a:solidFill>
                  <a:prstDash val="solid"/>
                </a:ln>
                <a:pattFill prst="ltDnDiag">
                  <a:fgClr>
                    <a:schemeClr val="accent5">
                      <a:lumMod val="60000"/>
                      <a:lumOff val="40000"/>
                    </a:schemeClr>
                  </a:fgClr>
                  <a:bgClr>
                    <a:schemeClr val="bg1"/>
                  </a:bgClr>
                </a:pattFill>
              </a:rPr>
              <a:t>IoT Framework Cheat </a:t>
            </a:r>
            <a:r>
              <a:rPr lang="en-US" sz="2400" b="1" dirty="0" smtClean="0">
                <a:ln w="12700">
                  <a:solidFill>
                    <a:schemeClr val="accent4">
                      <a:lumMod val="75000"/>
                    </a:schemeClr>
                  </a:solidFill>
                  <a:prstDash val="solid"/>
                </a:ln>
                <a:pattFill prst="ltDnDiag">
                  <a:fgClr>
                    <a:schemeClr val="accent5">
                      <a:lumMod val="60000"/>
                      <a:lumOff val="40000"/>
                    </a:schemeClr>
                  </a:fgClr>
                  <a:bgClr>
                    <a:schemeClr val="bg1"/>
                  </a:bgClr>
                </a:pattFill>
              </a:rPr>
              <a:t>Sheet – Part 3 v1.0</a:t>
            </a:r>
            <a:endParaRPr lang="en-US" sz="2400" b="1" dirty="0">
              <a:ln w="12700">
                <a:solidFill>
                  <a:schemeClr val="accent4">
                    <a:lumMod val="75000"/>
                  </a:schemeClr>
                </a:solidFill>
                <a:prstDash val="solid"/>
              </a:ln>
              <a:pattFill prst="ltDnDiag">
                <a:fgClr>
                  <a:schemeClr val="accent5">
                    <a:lumMod val="60000"/>
                    <a:lumOff val="40000"/>
                  </a:schemeClr>
                </a:fgClr>
                <a:bgClr>
                  <a:schemeClr val="bg1"/>
                </a:bgClr>
              </a:pattFill>
            </a:endParaRP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08584" y="472439"/>
            <a:ext cx="2966086" cy="1806505"/>
          </a:xfrm>
          <a:prstGeom prst="rect">
            <a:avLst/>
          </a:prstGeom>
        </p:spPr>
      </p:pic>
      <p:pic>
        <p:nvPicPr>
          <p:cNvPr id="9" name="Picture 8"/>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3381375" y="487680"/>
            <a:ext cx="2874645" cy="1750813"/>
          </a:xfrm>
          <a:prstGeom prst="rect">
            <a:avLst/>
          </a:prstGeom>
        </p:spPr>
      </p:pic>
      <p:pic>
        <p:nvPicPr>
          <p:cNvPr id="10" name="Picture 9"/>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108584" y="2687955"/>
            <a:ext cx="2284540" cy="1279343"/>
          </a:xfrm>
          <a:prstGeom prst="rect">
            <a:avLst/>
          </a:prstGeom>
        </p:spPr>
      </p:pic>
      <p:pic>
        <p:nvPicPr>
          <p:cNvPr id="11" name="Picture 10"/>
          <p:cNvPicPr>
            <a:picLocks noChangeAspect="1"/>
          </p:cNvPicPr>
          <p:nvPr/>
        </p:nvPicPr>
        <p:blipFill>
          <a:blip r:embed="rId6"/>
          <a:stretch>
            <a:fillRect/>
          </a:stretch>
        </p:blipFill>
        <p:spPr>
          <a:xfrm>
            <a:off x="2875597" y="2687955"/>
            <a:ext cx="3216593" cy="1296515"/>
          </a:xfrm>
          <a:prstGeom prst="rect">
            <a:avLst/>
          </a:prstGeom>
        </p:spPr>
      </p:pic>
      <p:pic>
        <p:nvPicPr>
          <p:cNvPr id="12" name="Picture 11"/>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Layer>
                </a14:imgProps>
              </a:ext>
            </a:extLst>
          </a:blip>
          <a:stretch>
            <a:fillRect/>
          </a:stretch>
        </p:blipFill>
        <p:spPr>
          <a:xfrm>
            <a:off x="216217" y="4272836"/>
            <a:ext cx="3368993" cy="2841386"/>
          </a:xfrm>
          <a:prstGeom prst="rect">
            <a:avLst/>
          </a:prstGeom>
        </p:spPr>
      </p:pic>
      <p:pic>
        <p:nvPicPr>
          <p:cNvPr id="13" name="Picture 12"/>
          <p:cNvPicPr>
            <a:picLocks noChangeAspect="1"/>
          </p:cNvPicPr>
          <p:nvPr/>
        </p:nvPicPr>
        <p:blipFill>
          <a:blip r:embed="rId9">
            <a:extLst>
              <a:ext uri="{BEBA8EAE-BF5A-486C-A8C5-ECC9F3942E4B}">
                <a14:imgProps xmlns:a14="http://schemas.microsoft.com/office/drawing/2010/main">
                  <a14:imgLayer r:embed="rId10">
                    <a14:imgEffect>
                      <a14:sharpenSoften amount="25000"/>
                    </a14:imgEffect>
                  </a14:imgLayer>
                </a14:imgProps>
              </a:ext>
            </a:extLst>
          </a:blip>
          <a:stretch>
            <a:fillRect/>
          </a:stretch>
        </p:blipFill>
        <p:spPr>
          <a:xfrm>
            <a:off x="2997551" y="6238781"/>
            <a:ext cx="3817587" cy="2112645"/>
          </a:xfrm>
          <a:prstGeom prst="rect">
            <a:avLst/>
          </a:prstGeom>
        </p:spPr>
      </p:pic>
    </p:spTree>
    <p:extLst>
      <p:ext uri="{BB962C8B-B14F-4D97-AF65-F5344CB8AC3E}">
        <p14:creationId xmlns:p14="http://schemas.microsoft.com/office/powerpoint/2010/main" val="31477788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4800" y="-28021"/>
            <a:ext cx="6760338" cy="461665"/>
          </a:xfrm>
          <a:prstGeom prst="rect">
            <a:avLst/>
          </a:prstGeom>
          <a:noFill/>
        </p:spPr>
        <p:txBody>
          <a:bodyPr wrap="square" lIns="91440" tIns="45720" rIns="91440" bIns="45720">
            <a:spAutoFit/>
          </a:bodyPr>
          <a:lstStyle/>
          <a:p>
            <a:pPr algn="ctr"/>
            <a:r>
              <a:rPr lang="en-US" sz="2400" b="1" dirty="0" smtClean="0">
                <a:ln w="12700">
                  <a:solidFill>
                    <a:schemeClr val="accent4">
                      <a:lumMod val="75000"/>
                    </a:schemeClr>
                  </a:solidFill>
                  <a:prstDash val="solid"/>
                </a:ln>
                <a:pattFill prst="ltDnDiag">
                  <a:fgClr>
                    <a:schemeClr val="accent5">
                      <a:lumMod val="60000"/>
                      <a:lumOff val="40000"/>
                    </a:schemeClr>
                  </a:fgClr>
                  <a:bgClr>
                    <a:schemeClr val="bg1"/>
                  </a:bgClr>
                </a:pattFill>
              </a:rPr>
              <a:t>IoT Framework Cheat Sheet – Part 4 v1.0</a:t>
            </a:r>
            <a:endParaRPr lang="en-US" sz="2400" b="1" dirty="0">
              <a:ln w="12700">
                <a:solidFill>
                  <a:schemeClr val="accent4">
                    <a:lumMod val="75000"/>
                  </a:schemeClr>
                </a:solidFill>
                <a:prstDash val="solid"/>
              </a:ln>
              <a:pattFill prst="ltDnDiag">
                <a:fgClr>
                  <a:schemeClr val="accent5">
                    <a:lumMod val="60000"/>
                    <a:lumOff val="40000"/>
                  </a:schemeClr>
                </a:fgClr>
                <a:bgClr>
                  <a:schemeClr val="bg1"/>
                </a:bgClr>
              </a:pattFill>
            </a:endParaRPr>
          </a:p>
        </p:txBody>
      </p:sp>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70180" y="569913"/>
            <a:ext cx="2832100" cy="1746062"/>
          </a:xfrm>
          <a:prstGeom prst="rect">
            <a:avLst/>
          </a:prstGeom>
        </p:spPr>
      </p:pic>
      <p:pic>
        <p:nvPicPr>
          <p:cNvPr id="3" name="Picture 2"/>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Effect>
                      <a14:saturation sat="0"/>
                    </a14:imgEffect>
                  </a14:imgLayer>
                </a14:imgProps>
              </a:ext>
            </a:extLst>
          </a:blip>
          <a:stretch>
            <a:fillRect/>
          </a:stretch>
        </p:blipFill>
        <p:spPr>
          <a:xfrm>
            <a:off x="170180" y="2488565"/>
            <a:ext cx="5209223" cy="4880300"/>
          </a:xfrm>
          <a:prstGeom prst="rect">
            <a:avLst/>
          </a:prstGeom>
        </p:spPr>
      </p:pic>
    </p:spTree>
    <p:extLst>
      <p:ext uri="{BB962C8B-B14F-4D97-AF65-F5344CB8AC3E}">
        <p14:creationId xmlns:p14="http://schemas.microsoft.com/office/powerpoint/2010/main" val="38105724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4800" y="-28021"/>
            <a:ext cx="6760338" cy="461665"/>
          </a:xfrm>
          <a:prstGeom prst="rect">
            <a:avLst/>
          </a:prstGeom>
          <a:noFill/>
        </p:spPr>
        <p:txBody>
          <a:bodyPr wrap="square" lIns="91440" tIns="45720" rIns="91440" bIns="45720">
            <a:spAutoFit/>
          </a:bodyPr>
          <a:lstStyle/>
          <a:p>
            <a:pPr algn="ctr"/>
            <a:r>
              <a:rPr lang="en-US" sz="2400" b="1" dirty="0" smtClean="0">
                <a:ln w="12700">
                  <a:solidFill>
                    <a:schemeClr val="accent4">
                      <a:lumMod val="75000"/>
                    </a:schemeClr>
                  </a:solidFill>
                  <a:prstDash val="solid"/>
                </a:ln>
                <a:pattFill prst="ltDnDiag">
                  <a:fgClr>
                    <a:schemeClr val="accent5">
                      <a:lumMod val="60000"/>
                      <a:lumOff val="40000"/>
                    </a:schemeClr>
                  </a:fgClr>
                  <a:bgClr>
                    <a:schemeClr val="bg1"/>
                  </a:bgClr>
                </a:pattFill>
              </a:rPr>
              <a:t>IoT </a:t>
            </a:r>
            <a:r>
              <a:rPr lang="en-US" sz="2400" b="1" dirty="0" err="1" smtClean="0">
                <a:ln w="12700">
                  <a:solidFill>
                    <a:schemeClr val="accent4">
                      <a:lumMod val="75000"/>
                    </a:schemeClr>
                  </a:solidFill>
                  <a:prstDash val="solid"/>
                </a:ln>
                <a:pattFill prst="ltDnDiag">
                  <a:fgClr>
                    <a:schemeClr val="accent5">
                      <a:lumMod val="60000"/>
                      <a:lumOff val="40000"/>
                    </a:schemeClr>
                  </a:fgClr>
                  <a:bgClr>
                    <a:schemeClr val="bg1"/>
                  </a:bgClr>
                </a:pattFill>
              </a:rPr>
              <a:t>Misc</a:t>
            </a:r>
            <a:r>
              <a:rPr lang="en-US" sz="2400" b="1" dirty="0" smtClean="0">
                <a:ln w="12700">
                  <a:solidFill>
                    <a:schemeClr val="accent4">
                      <a:lumMod val="75000"/>
                    </a:schemeClr>
                  </a:solidFill>
                  <a:prstDash val="solid"/>
                </a:ln>
                <a:pattFill prst="ltDnDiag">
                  <a:fgClr>
                    <a:schemeClr val="accent5">
                      <a:lumMod val="60000"/>
                      <a:lumOff val="40000"/>
                    </a:schemeClr>
                  </a:fgClr>
                  <a:bgClr>
                    <a:schemeClr val="bg1"/>
                  </a:bgClr>
                </a:pattFill>
              </a:rPr>
              <a:t> – Part 1 v1.0</a:t>
            </a:r>
            <a:endParaRPr lang="en-US" sz="2400" b="1" dirty="0">
              <a:ln w="12700">
                <a:solidFill>
                  <a:schemeClr val="accent4">
                    <a:lumMod val="75000"/>
                  </a:schemeClr>
                </a:solidFill>
                <a:prstDash val="solid"/>
              </a:ln>
              <a:pattFill prst="ltDnDiag">
                <a:fgClr>
                  <a:schemeClr val="accent5">
                    <a:lumMod val="60000"/>
                    <a:lumOff val="40000"/>
                  </a:schemeClr>
                </a:fgClr>
                <a:bgClr>
                  <a:schemeClr val="bg1"/>
                </a:bgClr>
              </a:pattFill>
            </a:endParaRPr>
          </a:p>
        </p:txBody>
      </p:sp>
      <p:graphicFrame>
        <p:nvGraphicFramePr>
          <p:cNvPr id="5" name="Table 4"/>
          <p:cNvGraphicFramePr>
            <a:graphicFrameLocks noGrp="1"/>
          </p:cNvGraphicFramePr>
          <p:nvPr>
            <p:extLst>
              <p:ext uri="{D42A27DB-BD31-4B8C-83A1-F6EECF244321}">
                <p14:modId xmlns:p14="http://schemas.microsoft.com/office/powerpoint/2010/main" val="3621852660"/>
              </p:ext>
            </p:extLst>
          </p:nvPr>
        </p:nvGraphicFramePr>
        <p:xfrm>
          <a:off x="54800" y="433644"/>
          <a:ext cx="3351340" cy="3322320"/>
        </p:xfrm>
        <a:graphic>
          <a:graphicData uri="http://schemas.openxmlformats.org/drawingml/2006/table">
            <a:tbl>
              <a:tblPr firstRow="1" bandRow="1">
                <a:tableStyleId>{1E171933-4619-4E11-9A3F-F7608DF75F80}</a:tableStyleId>
              </a:tblPr>
              <a:tblGrid>
                <a:gridCol w="589090">
                  <a:extLst>
                    <a:ext uri="{9D8B030D-6E8A-4147-A177-3AD203B41FA5}">
                      <a16:colId xmlns:a16="http://schemas.microsoft.com/office/drawing/2014/main" val="20000"/>
                    </a:ext>
                  </a:extLst>
                </a:gridCol>
                <a:gridCol w="2762250">
                  <a:extLst>
                    <a:ext uri="{9D8B030D-6E8A-4147-A177-3AD203B41FA5}">
                      <a16:colId xmlns:a16="http://schemas.microsoft.com/office/drawing/2014/main" val="2013859492"/>
                    </a:ext>
                  </a:extLst>
                </a:gridCol>
              </a:tblGrid>
              <a:tr h="163055">
                <a:tc gridSpan="2">
                  <a:txBody>
                    <a:bodyPr/>
                    <a:lstStyle/>
                    <a:p>
                      <a:r>
                        <a:rPr lang="en-US" sz="800" dirty="0" smtClean="0"/>
                        <a:t>IoT and Bluetooth related RFCs</a:t>
                      </a:r>
                      <a:endParaRPr lang="en-US" sz="800" dirty="0">
                        <a:solidFill>
                          <a:schemeClr val="bg1"/>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75000"/>
                      </a:schemeClr>
                    </a:solidFill>
                  </a:tcPr>
                </a:tc>
                <a:tc hMerge="1">
                  <a:txBody>
                    <a:bodyPr/>
                    <a:lstStyle/>
                    <a:p>
                      <a:endParaRPr lang="en-US"/>
                    </a:p>
                  </a:txBody>
                  <a:tcPr/>
                </a:tc>
                <a:extLst>
                  <a:ext uri="{0D108BD9-81ED-4DB2-BD59-A6C34878D82A}">
                    <a16:rowId xmlns:a16="http://schemas.microsoft.com/office/drawing/2014/main" val="10000"/>
                  </a:ext>
                </a:extLst>
              </a:tr>
              <a:tr h="163055">
                <a:tc>
                  <a:txBody>
                    <a:bodyPr/>
                    <a:lstStyle/>
                    <a:p>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7668</a:t>
                      </a:r>
                      <a:endParaRPr lang="en-US" sz="800" b="1"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IPv6 over BLUETOOTH(R) Low Energy</a:t>
                      </a:r>
                      <a:endParaRPr lang="en-US" sz="800"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14566154"/>
                  </a:ext>
                </a:extLst>
              </a:tr>
              <a:tr h="163055">
                <a:tc>
                  <a:txBody>
                    <a:bodyPr/>
                    <a:lstStyle/>
                    <a:p>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4944</a:t>
                      </a:r>
                      <a:endParaRPr lang="en-US" sz="800" b="1"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Transmission of IPv6 Packets over IEEE 802.15.4 Networks</a:t>
                      </a:r>
                      <a:endParaRPr lang="en-US" sz="800"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31712401"/>
                  </a:ext>
                </a:extLst>
              </a:tr>
              <a:tr h="163055">
                <a:tc>
                  <a:txBody>
                    <a:bodyPr/>
                    <a:lstStyle/>
                    <a:p>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6282</a:t>
                      </a:r>
                      <a:endParaRPr lang="en-US" sz="800" b="1"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Compression Format for IPv6 Datagrams over IEEE 802.15.4-Based Networks</a:t>
                      </a:r>
                      <a:endParaRPr lang="en-US" sz="800"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59394993"/>
                  </a:ext>
                </a:extLst>
              </a:tr>
              <a:tr h="163055">
                <a:tc>
                  <a:txBody>
                    <a:bodyPr/>
                    <a:lstStyle/>
                    <a:p>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6775</a:t>
                      </a:r>
                      <a:endParaRPr lang="en-US" sz="800" b="1"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Neighbor Discovery Optimization for IPv6 over Low-Power Wireless Personal Area Networks (6LoWPANs)</a:t>
                      </a:r>
                      <a:endParaRPr lang="en-US" sz="800"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32669887"/>
                  </a:ext>
                </a:extLst>
              </a:tr>
              <a:tr h="163055">
                <a:tc>
                  <a:txBody>
                    <a:bodyPr/>
                    <a:lstStyle/>
                    <a:p>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6574</a:t>
                      </a:r>
                      <a:endParaRPr lang="en-US" sz="800" b="1"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Report from the Smart Object Workshop</a:t>
                      </a:r>
                      <a:endParaRPr lang="en-US" sz="800"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58180870"/>
                  </a:ext>
                </a:extLst>
              </a:tr>
              <a:tr h="163055">
                <a:tc>
                  <a:txBody>
                    <a:bodyPr/>
                    <a:lstStyle/>
                    <a:p>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7228</a:t>
                      </a:r>
                      <a:endParaRPr lang="en-US" sz="800" b="1"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Terminology for Constrained-Node Networks</a:t>
                      </a:r>
                      <a:endParaRPr lang="en-US" sz="800"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1552265"/>
                  </a:ext>
                </a:extLst>
              </a:tr>
              <a:tr h="163055">
                <a:tc>
                  <a:txBody>
                    <a:bodyPr/>
                    <a:lstStyle/>
                    <a:p>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7390</a:t>
                      </a:r>
                      <a:endParaRPr lang="en-US" sz="800" b="1"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Group Communication for the Constrained Application Protocol (</a:t>
                      </a:r>
                      <a:r>
                        <a:rPr lang="en-US" sz="800" dirty="0" err="1" smtClean="0">
                          <a:solidFill>
                            <a:schemeClr val="tx1">
                              <a:lumMod val="65000"/>
                              <a:lumOff val="35000"/>
                            </a:schemeClr>
                          </a:solidFill>
                          <a:latin typeface="Arial" panose="020B0604020202020204" pitchFamily="34" charset="0"/>
                          <a:ea typeface="Arial" charset="0"/>
                          <a:cs typeface="Arial" panose="020B0604020202020204" pitchFamily="34" charset="0"/>
                        </a:rPr>
                        <a:t>CoAP</a:t>
                      </a: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a:t>
                      </a:r>
                      <a:endParaRPr lang="en-US" sz="800"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75194079"/>
                  </a:ext>
                </a:extLst>
              </a:tr>
              <a:tr h="163055">
                <a:tc>
                  <a:txBody>
                    <a:bodyPr/>
                    <a:lstStyle/>
                    <a:p>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7400</a:t>
                      </a:r>
                      <a:endParaRPr lang="en-US" sz="800" b="1"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6LoWPAN-GHC: Generic Header Compression for IPv6 over Low-Power Wireless Personal Area Networks (6LoWPANs)</a:t>
                      </a:r>
                      <a:endParaRPr lang="en-US" sz="800"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94938216"/>
                  </a:ext>
                </a:extLst>
              </a:tr>
              <a:tr h="163055">
                <a:tc>
                  <a:txBody>
                    <a:bodyPr/>
                    <a:lstStyle/>
                    <a:p>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7554</a:t>
                      </a:r>
                      <a:endParaRPr lang="en-US" sz="800" b="1"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Using IEEE 802.15.4e Time-Slotted Channel Hopping (TSCH) in the Internet of Things (IoT): Problem Statement</a:t>
                      </a:r>
                      <a:endParaRPr lang="en-US" sz="800"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37553401"/>
                  </a:ext>
                </a:extLst>
              </a:tr>
              <a:tr h="163055">
                <a:tc>
                  <a:txBody>
                    <a:bodyPr/>
                    <a:lstStyle/>
                    <a:p>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7641</a:t>
                      </a:r>
                      <a:endParaRPr lang="en-US" sz="800" b="1"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Observing Resources in the Constrained Application Protocol (</a:t>
                      </a:r>
                      <a:r>
                        <a:rPr lang="en-US" sz="800" dirty="0" err="1" smtClean="0">
                          <a:solidFill>
                            <a:schemeClr val="tx1">
                              <a:lumMod val="65000"/>
                              <a:lumOff val="35000"/>
                            </a:schemeClr>
                          </a:solidFill>
                          <a:latin typeface="Arial" panose="020B0604020202020204" pitchFamily="34" charset="0"/>
                          <a:ea typeface="Arial" charset="0"/>
                          <a:cs typeface="Arial" panose="020B0604020202020204" pitchFamily="34" charset="0"/>
                        </a:rPr>
                        <a:t>CoAP</a:t>
                      </a: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a:t>
                      </a:r>
                      <a:endParaRPr lang="en-US" sz="800"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98092274"/>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2863759467"/>
              </p:ext>
            </p:extLst>
          </p:nvPr>
        </p:nvGraphicFramePr>
        <p:xfrm>
          <a:off x="54800" y="4100137"/>
          <a:ext cx="4322890" cy="3992923"/>
        </p:xfrm>
        <a:graphic>
          <a:graphicData uri="http://schemas.openxmlformats.org/drawingml/2006/table">
            <a:tbl>
              <a:tblPr firstRow="1" bandRow="1">
                <a:tableStyleId>{1E171933-4619-4E11-9A3F-F7608DF75F80}</a:tableStyleId>
              </a:tblPr>
              <a:tblGrid>
                <a:gridCol w="855182">
                  <a:extLst>
                    <a:ext uri="{9D8B030D-6E8A-4147-A177-3AD203B41FA5}">
                      <a16:colId xmlns:a16="http://schemas.microsoft.com/office/drawing/2014/main" val="3320645091"/>
                    </a:ext>
                  </a:extLst>
                </a:gridCol>
                <a:gridCol w="676627">
                  <a:extLst>
                    <a:ext uri="{9D8B030D-6E8A-4147-A177-3AD203B41FA5}">
                      <a16:colId xmlns:a16="http://schemas.microsoft.com/office/drawing/2014/main" val="3942350567"/>
                    </a:ext>
                  </a:extLst>
                </a:gridCol>
                <a:gridCol w="592047">
                  <a:extLst>
                    <a:ext uri="{9D8B030D-6E8A-4147-A177-3AD203B41FA5}">
                      <a16:colId xmlns:a16="http://schemas.microsoft.com/office/drawing/2014/main" val="207278018"/>
                    </a:ext>
                  </a:extLst>
                </a:gridCol>
                <a:gridCol w="695422">
                  <a:extLst>
                    <a:ext uri="{9D8B030D-6E8A-4147-A177-3AD203B41FA5}">
                      <a16:colId xmlns:a16="http://schemas.microsoft.com/office/drawing/2014/main" val="607983838"/>
                    </a:ext>
                  </a:extLst>
                </a:gridCol>
                <a:gridCol w="751806">
                  <a:extLst>
                    <a:ext uri="{9D8B030D-6E8A-4147-A177-3AD203B41FA5}">
                      <a16:colId xmlns:a16="http://schemas.microsoft.com/office/drawing/2014/main" val="1801569872"/>
                    </a:ext>
                  </a:extLst>
                </a:gridCol>
                <a:gridCol w="751806">
                  <a:extLst>
                    <a:ext uri="{9D8B030D-6E8A-4147-A177-3AD203B41FA5}">
                      <a16:colId xmlns:a16="http://schemas.microsoft.com/office/drawing/2014/main" val="1179781969"/>
                    </a:ext>
                  </a:extLst>
                </a:gridCol>
              </a:tblGrid>
              <a:tr h="299470">
                <a:tc>
                  <a:txBody>
                    <a:bodyPr/>
                    <a:lstStyle/>
                    <a:p>
                      <a:endParaRPr lang="en-US" dirty="0"/>
                    </a:p>
                  </a:txBody>
                  <a:tcPr marL="45720" marR="45720">
                    <a:lnL w="12700" cmpd="sng">
                      <a:noFill/>
                    </a:lnL>
                    <a:lnR>
                      <a:noFill/>
                    </a:lnR>
                    <a:lnT w="12700" cmpd="sng">
                      <a:noFill/>
                    </a:lnT>
                    <a:lnB w="12700" cmpd="sng">
                      <a:noFill/>
                    </a:lnB>
                    <a:lnTlToBr w="12700" cmpd="sng">
                      <a:noFill/>
                      <a:prstDash val="solid"/>
                    </a:lnTlToBr>
                    <a:lnBlToTr w="12700" cmpd="sng">
                      <a:noFill/>
                      <a:prstDash val="solid"/>
                    </a:lnBlToTr>
                    <a:solidFill>
                      <a:srgbClr val="BF9000"/>
                    </a:solidFill>
                  </a:tcPr>
                </a:tc>
                <a:tc>
                  <a:txBody>
                    <a:bodyPr/>
                    <a:lstStyle/>
                    <a:p>
                      <a:pPr algn="ctr" fontAlgn="base"/>
                      <a:r>
                        <a:rPr lang="en-US" sz="900" dirty="0" smtClean="0">
                          <a:effectLst/>
                        </a:rPr>
                        <a:t>ATtiny2313</a:t>
                      </a:r>
                      <a:endParaRPr lang="en-US" sz="900" b="0" dirty="0">
                        <a:effectLst/>
                      </a:endParaRPr>
                    </a:p>
                  </a:txBody>
                  <a:tcPr marL="45720" marR="45720">
                    <a:lnL>
                      <a:noFill/>
                    </a:lnL>
                    <a:lnR>
                      <a:noFill/>
                    </a:lnR>
                    <a:lnT w="12700" cmpd="sng">
                      <a:noFill/>
                    </a:lnT>
                    <a:lnB w="12700" cmpd="sng">
                      <a:noFill/>
                    </a:lnB>
                    <a:lnTlToBr w="12700" cmpd="sng">
                      <a:noFill/>
                      <a:prstDash val="solid"/>
                    </a:lnTlToBr>
                    <a:lnBlToTr w="12700" cmpd="sng">
                      <a:noFill/>
                      <a:prstDash val="solid"/>
                    </a:lnBlToTr>
                    <a:solidFill>
                      <a:srgbClr val="BF9000"/>
                    </a:solidFill>
                  </a:tcPr>
                </a:tc>
                <a:tc>
                  <a:txBody>
                    <a:bodyPr/>
                    <a:lstStyle/>
                    <a:p>
                      <a:pPr algn="ctr" fontAlgn="base"/>
                      <a:r>
                        <a:rPr lang="en-US" sz="900" dirty="0">
                          <a:effectLst/>
                        </a:rPr>
                        <a:t>ATtiny84</a:t>
                      </a:r>
                      <a:endParaRPr lang="en-US" sz="900" b="0" dirty="0">
                        <a:effectLst/>
                      </a:endParaRPr>
                    </a:p>
                  </a:txBody>
                  <a:tcPr marL="45720" marR="45720">
                    <a:lnL>
                      <a:noFill/>
                    </a:lnL>
                    <a:lnR>
                      <a:noFill/>
                    </a:lnR>
                    <a:lnT w="12700" cmpd="sng">
                      <a:noFill/>
                    </a:lnT>
                    <a:lnB w="12700" cmpd="sng">
                      <a:noFill/>
                    </a:lnB>
                    <a:lnTlToBr w="12700" cmpd="sng">
                      <a:noFill/>
                      <a:prstDash val="solid"/>
                    </a:lnTlToBr>
                    <a:lnBlToTr w="12700" cmpd="sng">
                      <a:noFill/>
                      <a:prstDash val="solid"/>
                    </a:lnBlToTr>
                    <a:solidFill>
                      <a:srgbClr val="BF9000"/>
                    </a:solidFill>
                  </a:tcPr>
                </a:tc>
                <a:tc>
                  <a:txBody>
                    <a:bodyPr/>
                    <a:lstStyle/>
                    <a:p>
                      <a:pPr algn="ctr" fontAlgn="base"/>
                      <a:r>
                        <a:rPr lang="en-US" sz="900" dirty="0">
                          <a:effectLst/>
                        </a:rPr>
                        <a:t>ATtiny85</a:t>
                      </a:r>
                      <a:endParaRPr lang="en-US" sz="900" b="0" dirty="0">
                        <a:effectLst/>
                      </a:endParaRPr>
                    </a:p>
                  </a:txBody>
                  <a:tcPr marL="45720" marR="45720">
                    <a:lnL>
                      <a:noFill/>
                    </a:lnL>
                    <a:lnR>
                      <a:noFill/>
                    </a:lnR>
                    <a:lnT w="12700" cmpd="sng">
                      <a:noFill/>
                    </a:lnT>
                    <a:lnB w="12700" cmpd="sng">
                      <a:noFill/>
                    </a:lnB>
                    <a:lnTlToBr w="12700" cmpd="sng">
                      <a:noFill/>
                      <a:prstDash val="solid"/>
                    </a:lnTlToBr>
                    <a:lnBlToTr w="12700" cmpd="sng">
                      <a:noFill/>
                      <a:prstDash val="solid"/>
                    </a:lnBlToTr>
                    <a:solidFill>
                      <a:srgbClr val="BF9000"/>
                    </a:solidFill>
                  </a:tcPr>
                </a:tc>
                <a:tc>
                  <a:txBody>
                    <a:bodyPr/>
                    <a:lstStyle/>
                    <a:p>
                      <a:pPr algn="ctr" fontAlgn="base"/>
                      <a:r>
                        <a:rPr lang="en-US" sz="900" dirty="0">
                          <a:effectLst/>
                        </a:rPr>
                        <a:t>ATmega328</a:t>
                      </a:r>
                      <a:endParaRPr lang="en-US" sz="900" b="0" dirty="0">
                        <a:effectLst/>
                      </a:endParaRPr>
                    </a:p>
                  </a:txBody>
                  <a:tcPr marL="45720" marR="45720">
                    <a:lnL>
                      <a:noFill/>
                    </a:lnL>
                    <a:lnR>
                      <a:noFill/>
                    </a:lnR>
                    <a:lnT w="12700" cmpd="sng">
                      <a:noFill/>
                    </a:lnT>
                    <a:lnB w="12700" cmpd="sng">
                      <a:noFill/>
                    </a:lnB>
                    <a:lnTlToBr w="12700" cmpd="sng">
                      <a:noFill/>
                      <a:prstDash val="solid"/>
                    </a:lnTlToBr>
                    <a:lnBlToTr w="12700" cmpd="sng">
                      <a:noFill/>
                      <a:prstDash val="solid"/>
                    </a:lnBlToTr>
                    <a:solidFill>
                      <a:srgbClr val="BF9000"/>
                    </a:solidFill>
                  </a:tcPr>
                </a:tc>
                <a:tc>
                  <a:txBody>
                    <a:bodyPr/>
                    <a:lstStyle/>
                    <a:p>
                      <a:pPr algn="ctr" fontAlgn="base"/>
                      <a:r>
                        <a:rPr lang="en-US" sz="900" dirty="0">
                          <a:effectLst/>
                        </a:rPr>
                        <a:t>ATmega2560</a:t>
                      </a:r>
                      <a:endParaRPr lang="en-US" sz="900" b="0" dirty="0">
                        <a:effectLst/>
                      </a:endParaRPr>
                    </a:p>
                  </a:txBody>
                  <a:tcPr marL="45720" marR="45720">
                    <a:lnL>
                      <a:noFill/>
                    </a:lnL>
                    <a:lnR w="12700" cmpd="sng">
                      <a:noFill/>
                    </a:lnR>
                    <a:lnT w="12700" cmpd="sng">
                      <a:noFill/>
                    </a:lnT>
                    <a:lnB w="12700" cmpd="sng">
                      <a:noFill/>
                    </a:lnB>
                    <a:lnTlToBr w="12700" cmpd="sng">
                      <a:noFill/>
                      <a:prstDash val="solid"/>
                    </a:lnTlToBr>
                    <a:lnBlToTr w="12700" cmpd="sng">
                      <a:noFill/>
                      <a:prstDash val="solid"/>
                    </a:lnBlToTr>
                    <a:solidFill>
                      <a:srgbClr val="BF9000"/>
                    </a:solidFill>
                  </a:tcPr>
                </a:tc>
                <a:extLst>
                  <a:ext uri="{0D108BD9-81ED-4DB2-BD59-A6C34878D82A}">
                    <a16:rowId xmlns:a16="http://schemas.microsoft.com/office/drawing/2014/main" val="3481078133"/>
                  </a:ext>
                </a:extLst>
              </a:tr>
              <a:tr h="230361">
                <a:tc>
                  <a:txBody>
                    <a:bodyPr/>
                    <a:lstStyle/>
                    <a:p>
                      <a:pPr algn="l" fontAlgn="base"/>
                      <a:r>
                        <a:rPr lang="en-US" sz="800" dirty="0">
                          <a:solidFill>
                            <a:schemeClr val="tx1">
                              <a:lumMod val="65000"/>
                              <a:lumOff val="35000"/>
                            </a:schemeClr>
                          </a:solidFill>
                          <a:effectLst/>
                          <a:latin typeface="Arial" panose="020B0604020202020204" pitchFamily="34" charset="0"/>
                          <a:cs typeface="Arial" panose="020B0604020202020204" pitchFamily="34" charset="0"/>
                        </a:rPr>
                        <a:t>Cost</a:t>
                      </a:r>
                      <a:endParaRPr lang="en-US" sz="800" b="0" dirty="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ase"/>
                      <a:r>
                        <a:rPr lang="en-US" sz="800" dirty="0">
                          <a:solidFill>
                            <a:schemeClr val="tx1">
                              <a:lumMod val="65000"/>
                              <a:lumOff val="35000"/>
                            </a:schemeClr>
                          </a:solidFill>
                          <a:effectLst/>
                          <a:latin typeface="Arial" panose="020B0604020202020204" pitchFamily="34" charset="0"/>
                          <a:cs typeface="Arial" panose="020B0604020202020204" pitchFamily="34" charset="0"/>
                        </a:rPr>
                        <a:t>$3.13</a:t>
                      </a:r>
                      <a:endParaRPr lang="en-US" sz="800" b="0" dirty="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ase"/>
                      <a:r>
                        <a:rPr lang="en-US" sz="800">
                          <a:solidFill>
                            <a:schemeClr val="tx1">
                              <a:lumMod val="65000"/>
                              <a:lumOff val="35000"/>
                            </a:schemeClr>
                          </a:solidFill>
                          <a:effectLst/>
                          <a:latin typeface="Arial" panose="020B0604020202020204" pitchFamily="34" charset="0"/>
                          <a:cs typeface="Arial" panose="020B0604020202020204" pitchFamily="34" charset="0"/>
                        </a:rPr>
                        <a:t>$3.53</a:t>
                      </a:r>
                      <a:endParaRPr lang="en-US" sz="800" b="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ase"/>
                      <a:r>
                        <a:rPr lang="en-US" sz="800">
                          <a:solidFill>
                            <a:schemeClr val="tx1">
                              <a:lumMod val="65000"/>
                              <a:lumOff val="35000"/>
                            </a:schemeClr>
                          </a:solidFill>
                          <a:effectLst/>
                          <a:latin typeface="Arial" panose="020B0604020202020204" pitchFamily="34" charset="0"/>
                          <a:cs typeface="Arial" panose="020B0604020202020204" pitchFamily="34" charset="0"/>
                        </a:rPr>
                        <a:t>$2.65</a:t>
                      </a:r>
                      <a:endParaRPr lang="en-US" sz="800" b="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ase"/>
                      <a:r>
                        <a:rPr lang="en-US" sz="800">
                          <a:solidFill>
                            <a:schemeClr val="tx1">
                              <a:lumMod val="65000"/>
                              <a:lumOff val="35000"/>
                            </a:schemeClr>
                          </a:solidFill>
                          <a:effectLst/>
                          <a:latin typeface="Arial" panose="020B0604020202020204" pitchFamily="34" charset="0"/>
                          <a:cs typeface="Arial" panose="020B0604020202020204" pitchFamily="34" charset="0"/>
                        </a:rPr>
                        <a:t>$3.70</a:t>
                      </a:r>
                      <a:endParaRPr lang="en-US" sz="800" b="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ase"/>
                      <a:r>
                        <a:rPr lang="en-US" sz="800" dirty="0">
                          <a:solidFill>
                            <a:schemeClr val="tx1">
                              <a:lumMod val="65000"/>
                              <a:lumOff val="35000"/>
                            </a:schemeClr>
                          </a:solidFill>
                          <a:effectLst/>
                          <a:latin typeface="Arial" panose="020B0604020202020204" pitchFamily="34" charset="0"/>
                          <a:cs typeface="Arial" panose="020B0604020202020204" pitchFamily="34" charset="0"/>
                        </a:rPr>
                        <a:t>$16.75</a:t>
                      </a:r>
                      <a:endParaRPr lang="en-US" sz="800" b="0" dirty="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78596812"/>
                  </a:ext>
                </a:extLst>
              </a:tr>
              <a:tr h="282829">
                <a:tc>
                  <a:txBody>
                    <a:bodyPr/>
                    <a:lstStyle/>
                    <a:p>
                      <a:pPr algn="l" fontAlgn="base"/>
                      <a:r>
                        <a:rPr lang="en-US" sz="800" dirty="0">
                          <a:solidFill>
                            <a:schemeClr val="tx1">
                              <a:lumMod val="65000"/>
                              <a:lumOff val="35000"/>
                            </a:schemeClr>
                          </a:solidFill>
                          <a:effectLst/>
                          <a:latin typeface="Arial" panose="020B0604020202020204" pitchFamily="34" charset="0"/>
                          <a:cs typeface="Arial" panose="020B0604020202020204" pitchFamily="34" charset="0"/>
                        </a:rPr>
                        <a:t>Pin Count</a:t>
                      </a:r>
                      <a:endParaRPr lang="en-US" sz="800" b="0" dirty="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ase"/>
                      <a:r>
                        <a:rPr lang="en-US" sz="800" dirty="0">
                          <a:solidFill>
                            <a:schemeClr val="tx1">
                              <a:lumMod val="65000"/>
                              <a:lumOff val="35000"/>
                            </a:schemeClr>
                          </a:solidFill>
                          <a:effectLst/>
                          <a:latin typeface="Arial" panose="020B0604020202020204" pitchFamily="34" charset="0"/>
                          <a:cs typeface="Arial" panose="020B0604020202020204" pitchFamily="34" charset="0"/>
                        </a:rPr>
                        <a:t>20</a:t>
                      </a:r>
                      <a:endParaRPr lang="en-US" sz="800" b="0" dirty="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ase"/>
                      <a:r>
                        <a:rPr lang="en-US" sz="800">
                          <a:solidFill>
                            <a:schemeClr val="tx1">
                              <a:lumMod val="65000"/>
                              <a:lumOff val="35000"/>
                            </a:schemeClr>
                          </a:solidFill>
                          <a:effectLst/>
                          <a:latin typeface="Arial" panose="020B0604020202020204" pitchFamily="34" charset="0"/>
                          <a:cs typeface="Arial" panose="020B0604020202020204" pitchFamily="34" charset="0"/>
                        </a:rPr>
                        <a:t>14</a:t>
                      </a:r>
                      <a:endParaRPr lang="en-US" sz="800" b="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ase"/>
                      <a:r>
                        <a:rPr lang="en-US" sz="800">
                          <a:solidFill>
                            <a:schemeClr val="tx1">
                              <a:lumMod val="65000"/>
                              <a:lumOff val="35000"/>
                            </a:schemeClr>
                          </a:solidFill>
                          <a:effectLst/>
                          <a:latin typeface="Arial" panose="020B0604020202020204" pitchFamily="34" charset="0"/>
                          <a:cs typeface="Arial" panose="020B0604020202020204" pitchFamily="34" charset="0"/>
                        </a:rPr>
                        <a:t>8</a:t>
                      </a:r>
                      <a:endParaRPr lang="en-US" sz="800" b="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ase"/>
                      <a:r>
                        <a:rPr lang="en-US" sz="800">
                          <a:solidFill>
                            <a:schemeClr val="tx1">
                              <a:lumMod val="65000"/>
                              <a:lumOff val="35000"/>
                            </a:schemeClr>
                          </a:solidFill>
                          <a:effectLst/>
                          <a:latin typeface="Arial" panose="020B0604020202020204" pitchFamily="34" charset="0"/>
                          <a:cs typeface="Arial" panose="020B0604020202020204" pitchFamily="34" charset="0"/>
                        </a:rPr>
                        <a:t>32</a:t>
                      </a:r>
                      <a:endParaRPr lang="en-US" sz="800" b="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ase"/>
                      <a:r>
                        <a:rPr lang="en-US" sz="800" dirty="0">
                          <a:solidFill>
                            <a:schemeClr val="tx1">
                              <a:lumMod val="65000"/>
                              <a:lumOff val="35000"/>
                            </a:schemeClr>
                          </a:solidFill>
                          <a:effectLst/>
                          <a:latin typeface="Arial" panose="020B0604020202020204" pitchFamily="34" charset="0"/>
                          <a:cs typeface="Arial" panose="020B0604020202020204" pitchFamily="34" charset="0"/>
                        </a:rPr>
                        <a:t>100</a:t>
                      </a:r>
                      <a:endParaRPr lang="en-US" sz="800" b="0" dirty="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06611047"/>
                  </a:ext>
                </a:extLst>
              </a:tr>
              <a:tr h="282829">
                <a:tc>
                  <a:txBody>
                    <a:bodyPr/>
                    <a:lstStyle/>
                    <a:p>
                      <a:pPr algn="l" fontAlgn="base"/>
                      <a:r>
                        <a:rPr lang="en-US" sz="800">
                          <a:solidFill>
                            <a:schemeClr val="tx1">
                              <a:lumMod val="65000"/>
                              <a:lumOff val="35000"/>
                            </a:schemeClr>
                          </a:solidFill>
                          <a:effectLst/>
                          <a:latin typeface="Arial" panose="020B0604020202020204" pitchFamily="34" charset="0"/>
                          <a:cs typeface="Arial" panose="020B0604020202020204" pitchFamily="34" charset="0"/>
                        </a:rPr>
                        <a:t>Max IO pins</a:t>
                      </a:r>
                      <a:endParaRPr lang="en-US" sz="800" b="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ase"/>
                      <a:r>
                        <a:rPr lang="en-US" sz="800">
                          <a:solidFill>
                            <a:schemeClr val="tx1">
                              <a:lumMod val="65000"/>
                              <a:lumOff val="35000"/>
                            </a:schemeClr>
                          </a:solidFill>
                          <a:effectLst/>
                          <a:latin typeface="Arial" panose="020B0604020202020204" pitchFamily="34" charset="0"/>
                          <a:cs typeface="Arial" panose="020B0604020202020204" pitchFamily="34" charset="0"/>
                        </a:rPr>
                        <a:t>18</a:t>
                      </a:r>
                      <a:endParaRPr lang="en-US" sz="800" b="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ase"/>
                      <a:r>
                        <a:rPr lang="en-US" sz="800">
                          <a:solidFill>
                            <a:schemeClr val="tx1">
                              <a:lumMod val="65000"/>
                              <a:lumOff val="35000"/>
                            </a:schemeClr>
                          </a:solidFill>
                          <a:effectLst/>
                          <a:latin typeface="Arial" panose="020B0604020202020204" pitchFamily="34" charset="0"/>
                          <a:cs typeface="Arial" panose="020B0604020202020204" pitchFamily="34" charset="0"/>
                        </a:rPr>
                        <a:t>12</a:t>
                      </a:r>
                      <a:endParaRPr lang="en-US" sz="800" b="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ase"/>
                      <a:r>
                        <a:rPr lang="en-US" sz="800">
                          <a:solidFill>
                            <a:schemeClr val="tx1">
                              <a:lumMod val="65000"/>
                              <a:lumOff val="35000"/>
                            </a:schemeClr>
                          </a:solidFill>
                          <a:effectLst/>
                          <a:latin typeface="Arial" panose="020B0604020202020204" pitchFamily="34" charset="0"/>
                          <a:cs typeface="Arial" panose="020B0604020202020204" pitchFamily="34" charset="0"/>
                        </a:rPr>
                        <a:t>6</a:t>
                      </a:r>
                      <a:endParaRPr lang="en-US" sz="800" b="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ase"/>
                      <a:r>
                        <a:rPr lang="en-US" sz="800">
                          <a:solidFill>
                            <a:schemeClr val="tx1">
                              <a:lumMod val="65000"/>
                              <a:lumOff val="35000"/>
                            </a:schemeClr>
                          </a:solidFill>
                          <a:effectLst/>
                          <a:latin typeface="Arial" panose="020B0604020202020204" pitchFamily="34" charset="0"/>
                          <a:cs typeface="Arial" panose="020B0604020202020204" pitchFamily="34" charset="0"/>
                        </a:rPr>
                        <a:t>23</a:t>
                      </a:r>
                      <a:endParaRPr lang="en-US" sz="800" b="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ase"/>
                      <a:r>
                        <a:rPr lang="en-US" sz="800" dirty="0">
                          <a:solidFill>
                            <a:schemeClr val="tx1">
                              <a:lumMod val="65000"/>
                              <a:lumOff val="35000"/>
                            </a:schemeClr>
                          </a:solidFill>
                          <a:effectLst/>
                          <a:latin typeface="Arial" panose="020B0604020202020204" pitchFamily="34" charset="0"/>
                          <a:cs typeface="Arial" panose="020B0604020202020204" pitchFamily="34" charset="0"/>
                        </a:rPr>
                        <a:t>86</a:t>
                      </a:r>
                      <a:endParaRPr lang="en-US" sz="800" b="0" dirty="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53874604"/>
                  </a:ext>
                </a:extLst>
              </a:tr>
              <a:tr h="282829">
                <a:tc>
                  <a:txBody>
                    <a:bodyPr/>
                    <a:lstStyle/>
                    <a:p>
                      <a:pPr algn="l" fontAlgn="base"/>
                      <a:r>
                        <a:rPr lang="en-US" sz="800">
                          <a:solidFill>
                            <a:schemeClr val="tx1">
                              <a:lumMod val="65000"/>
                              <a:lumOff val="35000"/>
                            </a:schemeClr>
                          </a:solidFill>
                          <a:effectLst/>
                          <a:latin typeface="Arial" panose="020B0604020202020204" pitchFamily="34" charset="0"/>
                          <a:cs typeface="Arial" panose="020B0604020202020204" pitchFamily="34" charset="0"/>
                        </a:rPr>
                        <a:t>Flash Memory</a:t>
                      </a:r>
                      <a:endParaRPr lang="en-US" sz="800" b="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ase"/>
                      <a:r>
                        <a:rPr lang="en-US" sz="800">
                          <a:solidFill>
                            <a:schemeClr val="tx1">
                              <a:lumMod val="65000"/>
                              <a:lumOff val="35000"/>
                            </a:schemeClr>
                          </a:solidFill>
                          <a:effectLst/>
                          <a:latin typeface="Arial" panose="020B0604020202020204" pitchFamily="34" charset="0"/>
                          <a:cs typeface="Arial" panose="020B0604020202020204" pitchFamily="34" charset="0"/>
                        </a:rPr>
                        <a:t>2 Kb</a:t>
                      </a:r>
                      <a:endParaRPr lang="en-US" sz="800" b="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ase"/>
                      <a:r>
                        <a:rPr lang="en-US" sz="800">
                          <a:solidFill>
                            <a:schemeClr val="tx1">
                              <a:lumMod val="65000"/>
                              <a:lumOff val="35000"/>
                            </a:schemeClr>
                          </a:solidFill>
                          <a:effectLst/>
                          <a:latin typeface="Arial" panose="020B0604020202020204" pitchFamily="34" charset="0"/>
                          <a:cs typeface="Arial" panose="020B0604020202020204" pitchFamily="34" charset="0"/>
                        </a:rPr>
                        <a:t>8 Kb</a:t>
                      </a:r>
                      <a:endParaRPr lang="en-US" sz="800" b="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ase"/>
                      <a:r>
                        <a:rPr lang="en-US" sz="800">
                          <a:solidFill>
                            <a:schemeClr val="tx1">
                              <a:lumMod val="65000"/>
                              <a:lumOff val="35000"/>
                            </a:schemeClr>
                          </a:solidFill>
                          <a:effectLst/>
                          <a:latin typeface="Arial" panose="020B0604020202020204" pitchFamily="34" charset="0"/>
                          <a:cs typeface="Arial" panose="020B0604020202020204" pitchFamily="34" charset="0"/>
                        </a:rPr>
                        <a:t>8 Kb</a:t>
                      </a:r>
                      <a:endParaRPr lang="en-US" sz="800" b="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ase"/>
                      <a:r>
                        <a:rPr lang="en-US" sz="800">
                          <a:solidFill>
                            <a:schemeClr val="tx1">
                              <a:lumMod val="65000"/>
                              <a:lumOff val="35000"/>
                            </a:schemeClr>
                          </a:solidFill>
                          <a:effectLst/>
                          <a:latin typeface="Arial" panose="020B0604020202020204" pitchFamily="34" charset="0"/>
                          <a:cs typeface="Arial" panose="020B0604020202020204" pitchFamily="34" charset="0"/>
                        </a:rPr>
                        <a:t>32 Kb</a:t>
                      </a:r>
                      <a:endParaRPr lang="en-US" sz="800" b="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ase"/>
                      <a:r>
                        <a:rPr lang="en-US" sz="800" dirty="0">
                          <a:solidFill>
                            <a:schemeClr val="tx1">
                              <a:lumMod val="65000"/>
                              <a:lumOff val="35000"/>
                            </a:schemeClr>
                          </a:solidFill>
                          <a:effectLst/>
                          <a:latin typeface="Arial" panose="020B0604020202020204" pitchFamily="34" charset="0"/>
                          <a:cs typeface="Arial" panose="020B0604020202020204" pitchFamily="34" charset="0"/>
                        </a:rPr>
                        <a:t>256 Kb</a:t>
                      </a:r>
                      <a:endParaRPr lang="en-US" sz="800" b="0" dirty="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0711566"/>
                  </a:ext>
                </a:extLst>
              </a:tr>
              <a:tr h="282829">
                <a:tc>
                  <a:txBody>
                    <a:bodyPr/>
                    <a:lstStyle/>
                    <a:p>
                      <a:pPr algn="l" fontAlgn="base"/>
                      <a:r>
                        <a:rPr lang="en-US" sz="800">
                          <a:solidFill>
                            <a:schemeClr val="tx1">
                              <a:lumMod val="65000"/>
                              <a:lumOff val="35000"/>
                            </a:schemeClr>
                          </a:solidFill>
                          <a:effectLst/>
                          <a:latin typeface="Arial" panose="020B0604020202020204" pitchFamily="34" charset="0"/>
                          <a:cs typeface="Arial" panose="020B0604020202020204" pitchFamily="34" charset="0"/>
                        </a:rPr>
                        <a:t>EEPROM</a:t>
                      </a:r>
                      <a:endParaRPr lang="en-US" sz="800" b="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ase"/>
                      <a:r>
                        <a:rPr lang="en-US" sz="800">
                          <a:solidFill>
                            <a:schemeClr val="tx1">
                              <a:lumMod val="65000"/>
                              <a:lumOff val="35000"/>
                            </a:schemeClr>
                          </a:solidFill>
                          <a:effectLst/>
                          <a:latin typeface="Arial" panose="020B0604020202020204" pitchFamily="34" charset="0"/>
                          <a:cs typeface="Arial" panose="020B0604020202020204" pitchFamily="34" charset="0"/>
                        </a:rPr>
                        <a:t>128 bytes</a:t>
                      </a:r>
                      <a:endParaRPr lang="en-US" sz="800" b="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ase"/>
                      <a:r>
                        <a:rPr lang="en-US" sz="800">
                          <a:solidFill>
                            <a:schemeClr val="tx1">
                              <a:lumMod val="65000"/>
                              <a:lumOff val="35000"/>
                            </a:schemeClr>
                          </a:solidFill>
                          <a:effectLst/>
                          <a:latin typeface="Arial" panose="020B0604020202020204" pitchFamily="34" charset="0"/>
                          <a:cs typeface="Arial" panose="020B0604020202020204" pitchFamily="34" charset="0"/>
                        </a:rPr>
                        <a:t>512 bytes</a:t>
                      </a:r>
                      <a:endParaRPr lang="en-US" sz="800" b="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ase"/>
                      <a:r>
                        <a:rPr lang="en-US" sz="800">
                          <a:solidFill>
                            <a:schemeClr val="tx1">
                              <a:lumMod val="65000"/>
                              <a:lumOff val="35000"/>
                            </a:schemeClr>
                          </a:solidFill>
                          <a:effectLst/>
                          <a:latin typeface="Arial" panose="020B0604020202020204" pitchFamily="34" charset="0"/>
                          <a:cs typeface="Arial" panose="020B0604020202020204" pitchFamily="34" charset="0"/>
                        </a:rPr>
                        <a:t>512 bytes</a:t>
                      </a:r>
                      <a:endParaRPr lang="en-US" sz="800" b="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ase"/>
                      <a:r>
                        <a:rPr lang="en-US" sz="800">
                          <a:solidFill>
                            <a:schemeClr val="tx1">
                              <a:lumMod val="65000"/>
                              <a:lumOff val="35000"/>
                            </a:schemeClr>
                          </a:solidFill>
                          <a:effectLst/>
                          <a:latin typeface="Arial" panose="020B0604020202020204" pitchFamily="34" charset="0"/>
                          <a:cs typeface="Arial" panose="020B0604020202020204" pitchFamily="34" charset="0"/>
                        </a:rPr>
                        <a:t>1 Kb</a:t>
                      </a:r>
                      <a:endParaRPr lang="en-US" sz="800" b="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ase"/>
                      <a:r>
                        <a:rPr lang="en-US" sz="800">
                          <a:solidFill>
                            <a:schemeClr val="tx1">
                              <a:lumMod val="65000"/>
                              <a:lumOff val="35000"/>
                            </a:schemeClr>
                          </a:solidFill>
                          <a:effectLst/>
                          <a:latin typeface="Arial" panose="020B0604020202020204" pitchFamily="34" charset="0"/>
                          <a:cs typeface="Arial" panose="020B0604020202020204" pitchFamily="34" charset="0"/>
                        </a:rPr>
                        <a:t>4 Kb</a:t>
                      </a:r>
                      <a:endParaRPr lang="en-US" sz="800" b="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83231875"/>
                  </a:ext>
                </a:extLst>
              </a:tr>
              <a:tr h="370822">
                <a:tc>
                  <a:txBody>
                    <a:bodyPr/>
                    <a:lstStyle/>
                    <a:p>
                      <a:pPr algn="l" fontAlgn="base"/>
                      <a:r>
                        <a:rPr lang="en-US" sz="800">
                          <a:solidFill>
                            <a:schemeClr val="tx1">
                              <a:lumMod val="65000"/>
                              <a:lumOff val="35000"/>
                            </a:schemeClr>
                          </a:solidFill>
                          <a:effectLst/>
                          <a:latin typeface="Arial" panose="020B0604020202020204" pitchFamily="34" charset="0"/>
                          <a:cs typeface="Arial" panose="020B0604020202020204" pitchFamily="34" charset="0"/>
                        </a:rPr>
                        <a:t>ADC channels</a:t>
                      </a:r>
                      <a:endParaRPr lang="en-US" sz="800" b="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ase"/>
                      <a:r>
                        <a:rPr lang="en-US" sz="800">
                          <a:solidFill>
                            <a:schemeClr val="tx1">
                              <a:lumMod val="65000"/>
                              <a:lumOff val="35000"/>
                            </a:schemeClr>
                          </a:solidFill>
                          <a:effectLst/>
                          <a:latin typeface="Arial" panose="020B0604020202020204" pitchFamily="34" charset="0"/>
                          <a:cs typeface="Arial" panose="020B0604020202020204" pitchFamily="34" charset="0"/>
                        </a:rPr>
                        <a:t>0</a:t>
                      </a:r>
                      <a:endParaRPr lang="en-US" sz="800" b="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ase"/>
                      <a:r>
                        <a:rPr lang="en-US" sz="800">
                          <a:solidFill>
                            <a:schemeClr val="tx1">
                              <a:lumMod val="65000"/>
                              <a:lumOff val="35000"/>
                            </a:schemeClr>
                          </a:solidFill>
                          <a:effectLst/>
                          <a:latin typeface="Arial" panose="020B0604020202020204" pitchFamily="34" charset="0"/>
                          <a:cs typeface="Arial" panose="020B0604020202020204" pitchFamily="34" charset="0"/>
                        </a:rPr>
                        <a:t>8</a:t>
                      </a:r>
                      <a:endParaRPr lang="en-US" sz="800" b="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ase"/>
                      <a:r>
                        <a:rPr lang="en-US" sz="800">
                          <a:solidFill>
                            <a:schemeClr val="tx1">
                              <a:lumMod val="65000"/>
                              <a:lumOff val="35000"/>
                            </a:schemeClr>
                          </a:solidFill>
                          <a:effectLst/>
                          <a:latin typeface="Arial" panose="020B0604020202020204" pitchFamily="34" charset="0"/>
                          <a:cs typeface="Arial" panose="020B0604020202020204" pitchFamily="34" charset="0"/>
                        </a:rPr>
                        <a:t>4</a:t>
                      </a:r>
                      <a:endParaRPr lang="en-US" sz="800" b="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ase"/>
                      <a:r>
                        <a:rPr lang="en-US" sz="800" dirty="0">
                          <a:solidFill>
                            <a:schemeClr val="tx1">
                              <a:lumMod val="65000"/>
                              <a:lumOff val="35000"/>
                            </a:schemeClr>
                          </a:solidFill>
                          <a:effectLst/>
                          <a:latin typeface="Arial" panose="020B0604020202020204" pitchFamily="34" charset="0"/>
                          <a:cs typeface="Arial" panose="020B0604020202020204" pitchFamily="34" charset="0"/>
                        </a:rPr>
                        <a:t>6 (8 on SMD)</a:t>
                      </a:r>
                      <a:endParaRPr lang="en-US" sz="800" b="0" dirty="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ase"/>
                      <a:r>
                        <a:rPr lang="en-US" sz="800" dirty="0">
                          <a:solidFill>
                            <a:schemeClr val="tx1">
                              <a:lumMod val="65000"/>
                              <a:lumOff val="35000"/>
                            </a:schemeClr>
                          </a:solidFill>
                          <a:effectLst/>
                          <a:latin typeface="Arial" panose="020B0604020202020204" pitchFamily="34" charset="0"/>
                          <a:cs typeface="Arial" panose="020B0604020202020204" pitchFamily="34" charset="0"/>
                        </a:rPr>
                        <a:t>16</a:t>
                      </a:r>
                      <a:endParaRPr lang="en-US" sz="800" b="0" dirty="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15622819"/>
                  </a:ext>
                </a:extLst>
              </a:tr>
              <a:tr h="282829">
                <a:tc>
                  <a:txBody>
                    <a:bodyPr/>
                    <a:lstStyle/>
                    <a:p>
                      <a:pPr algn="l" fontAlgn="base"/>
                      <a:r>
                        <a:rPr lang="en-US" sz="800">
                          <a:solidFill>
                            <a:schemeClr val="tx1">
                              <a:lumMod val="65000"/>
                              <a:lumOff val="35000"/>
                            </a:schemeClr>
                          </a:solidFill>
                          <a:effectLst/>
                          <a:latin typeface="Arial" panose="020B0604020202020204" pitchFamily="34" charset="0"/>
                          <a:cs typeface="Arial" panose="020B0604020202020204" pitchFamily="34" charset="0"/>
                        </a:rPr>
                        <a:t>PWM channels</a:t>
                      </a:r>
                      <a:endParaRPr lang="en-US" sz="800" b="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ase"/>
                      <a:r>
                        <a:rPr lang="en-US" sz="800">
                          <a:solidFill>
                            <a:schemeClr val="tx1">
                              <a:lumMod val="65000"/>
                              <a:lumOff val="35000"/>
                            </a:schemeClr>
                          </a:solidFill>
                          <a:effectLst/>
                          <a:latin typeface="Arial" panose="020B0604020202020204" pitchFamily="34" charset="0"/>
                          <a:cs typeface="Arial" panose="020B0604020202020204" pitchFamily="34" charset="0"/>
                        </a:rPr>
                        <a:t>4</a:t>
                      </a:r>
                      <a:endParaRPr lang="en-US" sz="800" b="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ase"/>
                      <a:r>
                        <a:rPr lang="en-US" sz="800">
                          <a:solidFill>
                            <a:schemeClr val="tx1">
                              <a:lumMod val="65000"/>
                              <a:lumOff val="35000"/>
                            </a:schemeClr>
                          </a:solidFill>
                          <a:effectLst/>
                          <a:latin typeface="Arial" panose="020B0604020202020204" pitchFamily="34" charset="0"/>
                          <a:cs typeface="Arial" panose="020B0604020202020204" pitchFamily="34" charset="0"/>
                        </a:rPr>
                        <a:t>4</a:t>
                      </a:r>
                      <a:endParaRPr lang="en-US" sz="800" b="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ase"/>
                      <a:r>
                        <a:rPr lang="en-US" sz="800">
                          <a:solidFill>
                            <a:schemeClr val="tx1">
                              <a:lumMod val="65000"/>
                              <a:lumOff val="35000"/>
                            </a:schemeClr>
                          </a:solidFill>
                          <a:effectLst/>
                          <a:latin typeface="Arial" panose="020B0604020202020204" pitchFamily="34" charset="0"/>
                          <a:cs typeface="Arial" panose="020B0604020202020204" pitchFamily="34" charset="0"/>
                        </a:rPr>
                        <a:t>6</a:t>
                      </a:r>
                      <a:endParaRPr lang="en-US" sz="800" b="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ase"/>
                      <a:r>
                        <a:rPr lang="en-US" sz="800" dirty="0">
                          <a:solidFill>
                            <a:schemeClr val="tx1">
                              <a:lumMod val="65000"/>
                              <a:lumOff val="35000"/>
                            </a:schemeClr>
                          </a:solidFill>
                          <a:effectLst/>
                          <a:latin typeface="Arial" panose="020B0604020202020204" pitchFamily="34" charset="0"/>
                          <a:cs typeface="Arial" panose="020B0604020202020204" pitchFamily="34" charset="0"/>
                        </a:rPr>
                        <a:t>6</a:t>
                      </a:r>
                      <a:endParaRPr lang="en-US" sz="800" b="0" dirty="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ase"/>
                      <a:r>
                        <a:rPr lang="en-US" sz="800" dirty="0">
                          <a:solidFill>
                            <a:schemeClr val="tx1">
                              <a:lumMod val="65000"/>
                              <a:lumOff val="35000"/>
                            </a:schemeClr>
                          </a:solidFill>
                          <a:effectLst/>
                          <a:latin typeface="Arial" panose="020B0604020202020204" pitchFamily="34" charset="0"/>
                          <a:cs typeface="Arial" panose="020B0604020202020204" pitchFamily="34" charset="0"/>
                        </a:rPr>
                        <a:t>15</a:t>
                      </a:r>
                      <a:endParaRPr lang="en-US" sz="800" b="0" dirty="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85672913"/>
                  </a:ext>
                </a:extLst>
              </a:tr>
              <a:tr h="458816">
                <a:tc>
                  <a:txBody>
                    <a:bodyPr/>
                    <a:lstStyle/>
                    <a:p>
                      <a:pPr algn="l" fontAlgn="base"/>
                      <a:r>
                        <a:rPr lang="en-US" sz="800">
                          <a:solidFill>
                            <a:schemeClr val="tx1">
                              <a:lumMod val="65000"/>
                              <a:lumOff val="35000"/>
                            </a:schemeClr>
                          </a:solidFill>
                          <a:effectLst/>
                          <a:latin typeface="Arial" panose="020B0604020202020204" pitchFamily="34" charset="0"/>
                          <a:cs typeface="Arial" panose="020B0604020202020204" pitchFamily="34" charset="0"/>
                        </a:rPr>
                        <a:t>Timers</a:t>
                      </a:r>
                      <a:endParaRPr lang="en-US" sz="800" b="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ase"/>
                      <a:r>
                        <a:rPr lang="en-US" sz="800" dirty="0">
                          <a:solidFill>
                            <a:schemeClr val="tx1">
                              <a:lumMod val="65000"/>
                              <a:lumOff val="35000"/>
                            </a:schemeClr>
                          </a:solidFill>
                          <a:effectLst/>
                          <a:latin typeface="Arial" panose="020B0604020202020204" pitchFamily="34" charset="0"/>
                          <a:cs typeface="Arial" panose="020B0604020202020204" pitchFamily="34" charset="0"/>
                        </a:rPr>
                        <a:t>1 8bit</a:t>
                      </a:r>
                    </a:p>
                    <a:p>
                      <a:pPr algn="ctr" fontAlgn="base"/>
                      <a:r>
                        <a:rPr lang="en-US" sz="800" dirty="0">
                          <a:solidFill>
                            <a:schemeClr val="tx1">
                              <a:lumMod val="65000"/>
                              <a:lumOff val="35000"/>
                            </a:schemeClr>
                          </a:solidFill>
                          <a:effectLst/>
                          <a:latin typeface="Arial" panose="020B0604020202020204" pitchFamily="34" charset="0"/>
                          <a:cs typeface="Arial" panose="020B0604020202020204" pitchFamily="34" charset="0"/>
                        </a:rPr>
                        <a:t>1 16bit</a:t>
                      </a:r>
                      <a:endParaRPr lang="en-US" sz="800" b="0" dirty="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ase"/>
                      <a:r>
                        <a:rPr lang="en-US" sz="800" dirty="0">
                          <a:solidFill>
                            <a:schemeClr val="tx1">
                              <a:lumMod val="65000"/>
                              <a:lumOff val="35000"/>
                            </a:schemeClr>
                          </a:solidFill>
                          <a:effectLst/>
                          <a:latin typeface="Arial" panose="020B0604020202020204" pitchFamily="34" charset="0"/>
                          <a:cs typeface="Arial" panose="020B0604020202020204" pitchFamily="34" charset="0"/>
                        </a:rPr>
                        <a:t>1 8bit</a:t>
                      </a:r>
                    </a:p>
                    <a:p>
                      <a:pPr algn="ctr" fontAlgn="base"/>
                      <a:r>
                        <a:rPr lang="en-US" sz="800" dirty="0">
                          <a:solidFill>
                            <a:schemeClr val="tx1">
                              <a:lumMod val="65000"/>
                              <a:lumOff val="35000"/>
                            </a:schemeClr>
                          </a:solidFill>
                          <a:effectLst/>
                          <a:latin typeface="Arial" panose="020B0604020202020204" pitchFamily="34" charset="0"/>
                          <a:cs typeface="Arial" panose="020B0604020202020204" pitchFamily="34" charset="0"/>
                        </a:rPr>
                        <a:t>1 16bit</a:t>
                      </a:r>
                      <a:endParaRPr lang="en-US" sz="800" b="0" dirty="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ase"/>
                      <a:r>
                        <a:rPr lang="en-US" sz="800" dirty="0">
                          <a:solidFill>
                            <a:schemeClr val="tx1">
                              <a:lumMod val="65000"/>
                              <a:lumOff val="35000"/>
                            </a:schemeClr>
                          </a:solidFill>
                          <a:effectLst/>
                          <a:latin typeface="Arial" panose="020B0604020202020204" pitchFamily="34" charset="0"/>
                          <a:cs typeface="Arial" panose="020B0604020202020204" pitchFamily="34" charset="0"/>
                        </a:rPr>
                        <a:t>2 8bit</a:t>
                      </a:r>
                      <a:endParaRPr lang="en-US" sz="800" b="0" dirty="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ase"/>
                      <a:r>
                        <a:rPr lang="en-US" sz="800" dirty="0">
                          <a:solidFill>
                            <a:schemeClr val="tx1">
                              <a:lumMod val="65000"/>
                              <a:lumOff val="35000"/>
                            </a:schemeClr>
                          </a:solidFill>
                          <a:effectLst/>
                          <a:latin typeface="Arial" panose="020B0604020202020204" pitchFamily="34" charset="0"/>
                          <a:cs typeface="Arial" panose="020B0604020202020204" pitchFamily="34" charset="0"/>
                        </a:rPr>
                        <a:t>2 8bit</a:t>
                      </a:r>
                    </a:p>
                    <a:p>
                      <a:pPr algn="ctr" fontAlgn="base"/>
                      <a:r>
                        <a:rPr lang="en-US" sz="800" dirty="0">
                          <a:solidFill>
                            <a:schemeClr val="tx1">
                              <a:lumMod val="65000"/>
                              <a:lumOff val="35000"/>
                            </a:schemeClr>
                          </a:solidFill>
                          <a:effectLst/>
                          <a:latin typeface="Arial" panose="020B0604020202020204" pitchFamily="34" charset="0"/>
                          <a:cs typeface="Arial" panose="020B0604020202020204" pitchFamily="34" charset="0"/>
                        </a:rPr>
                        <a:t>1 16bit</a:t>
                      </a:r>
                      <a:endParaRPr lang="en-US" sz="800" b="0" dirty="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ase"/>
                      <a:r>
                        <a:rPr lang="en-US" sz="800" dirty="0">
                          <a:solidFill>
                            <a:schemeClr val="tx1">
                              <a:lumMod val="65000"/>
                              <a:lumOff val="35000"/>
                            </a:schemeClr>
                          </a:solidFill>
                          <a:effectLst/>
                          <a:latin typeface="Arial" panose="020B0604020202020204" pitchFamily="34" charset="0"/>
                          <a:cs typeface="Arial" panose="020B0604020202020204" pitchFamily="34" charset="0"/>
                        </a:rPr>
                        <a:t>2 8bit</a:t>
                      </a:r>
                    </a:p>
                    <a:p>
                      <a:pPr algn="ctr" fontAlgn="base"/>
                      <a:r>
                        <a:rPr lang="en-US" sz="800" dirty="0">
                          <a:solidFill>
                            <a:schemeClr val="tx1">
                              <a:lumMod val="65000"/>
                              <a:lumOff val="35000"/>
                            </a:schemeClr>
                          </a:solidFill>
                          <a:effectLst/>
                          <a:latin typeface="Arial" panose="020B0604020202020204" pitchFamily="34" charset="0"/>
                          <a:cs typeface="Arial" panose="020B0604020202020204" pitchFamily="34" charset="0"/>
                        </a:rPr>
                        <a:t>4 16bit</a:t>
                      </a:r>
                      <a:endParaRPr lang="en-US" sz="800" b="0" dirty="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72769970"/>
                  </a:ext>
                </a:extLst>
              </a:tr>
              <a:tr h="282829">
                <a:tc>
                  <a:txBody>
                    <a:bodyPr/>
                    <a:lstStyle/>
                    <a:p>
                      <a:pPr algn="l" fontAlgn="base"/>
                      <a:r>
                        <a:rPr lang="en-US" sz="800">
                          <a:solidFill>
                            <a:schemeClr val="tx1">
                              <a:lumMod val="65000"/>
                              <a:lumOff val="35000"/>
                            </a:schemeClr>
                          </a:solidFill>
                          <a:effectLst/>
                          <a:latin typeface="Arial" panose="020B0604020202020204" pitchFamily="34" charset="0"/>
                          <a:cs typeface="Arial" panose="020B0604020202020204" pitchFamily="34" charset="0"/>
                        </a:rPr>
                        <a:t>SRAM</a:t>
                      </a:r>
                      <a:endParaRPr lang="en-US" sz="800" b="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ase"/>
                      <a:r>
                        <a:rPr lang="en-US" sz="800" dirty="0">
                          <a:solidFill>
                            <a:schemeClr val="tx1">
                              <a:lumMod val="65000"/>
                              <a:lumOff val="35000"/>
                            </a:schemeClr>
                          </a:solidFill>
                          <a:effectLst/>
                          <a:latin typeface="Arial" panose="020B0604020202020204" pitchFamily="34" charset="0"/>
                          <a:cs typeface="Arial" panose="020B0604020202020204" pitchFamily="34" charset="0"/>
                        </a:rPr>
                        <a:t>128 bytes</a:t>
                      </a:r>
                      <a:endParaRPr lang="en-US" sz="800" b="0" dirty="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ase"/>
                      <a:r>
                        <a:rPr lang="en-US" sz="800">
                          <a:solidFill>
                            <a:schemeClr val="tx1">
                              <a:lumMod val="65000"/>
                              <a:lumOff val="35000"/>
                            </a:schemeClr>
                          </a:solidFill>
                          <a:effectLst/>
                          <a:latin typeface="Arial" panose="020B0604020202020204" pitchFamily="34" charset="0"/>
                          <a:cs typeface="Arial" panose="020B0604020202020204" pitchFamily="34" charset="0"/>
                        </a:rPr>
                        <a:t>512 bytes</a:t>
                      </a:r>
                      <a:endParaRPr lang="en-US" sz="800" b="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ase"/>
                      <a:r>
                        <a:rPr lang="en-US" sz="800">
                          <a:solidFill>
                            <a:schemeClr val="tx1">
                              <a:lumMod val="65000"/>
                              <a:lumOff val="35000"/>
                            </a:schemeClr>
                          </a:solidFill>
                          <a:effectLst/>
                          <a:latin typeface="Arial" panose="020B0604020202020204" pitchFamily="34" charset="0"/>
                          <a:cs typeface="Arial" panose="020B0604020202020204" pitchFamily="34" charset="0"/>
                        </a:rPr>
                        <a:t>512 bytes</a:t>
                      </a:r>
                      <a:endParaRPr lang="en-US" sz="800" b="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ase"/>
                      <a:r>
                        <a:rPr lang="en-US" sz="800">
                          <a:solidFill>
                            <a:schemeClr val="tx1">
                              <a:lumMod val="65000"/>
                              <a:lumOff val="35000"/>
                            </a:schemeClr>
                          </a:solidFill>
                          <a:effectLst/>
                          <a:latin typeface="Arial" panose="020B0604020202020204" pitchFamily="34" charset="0"/>
                          <a:cs typeface="Arial" panose="020B0604020202020204" pitchFamily="34" charset="0"/>
                        </a:rPr>
                        <a:t>2 Kb</a:t>
                      </a:r>
                      <a:endParaRPr lang="en-US" sz="800" b="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ase"/>
                      <a:r>
                        <a:rPr lang="en-US" sz="800" dirty="0">
                          <a:solidFill>
                            <a:schemeClr val="tx1">
                              <a:lumMod val="65000"/>
                              <a:lumOff val="35000"/>
                            </a:schemeClr>
                          </a:solidFill>
                          <a:effectLst/>
                          <a:latin typeface="Arial" panose="020B0604020202020204" pitchFamily="34" charset="0"/>
                          <a:cs typeface="Arial" panose="020B0604020202020204" pitchFamily="34" charset="0"/>
                        </a:rPr>
                        <a:t>8 Kb</a:t>
                      </a:r>
                      <a:endParaRPr lang="en-US" sz="800" b="0" dirty="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20779369"/>
                  </a:ext>
                </a:extLst>
              </a:tr>
              <a:tr h="282829">
                <a:tc>
                  <a:txBody>
                    <a:bodyPr/>
                    <a:lstStyle/>
                    <a:p>
                      <a:pPr algn="l" fontAlgn="base"/>
                      <a:r>
                        <a:rPr lang="en-US" sz="800">
                          <a:solidFill>
                            <a:schemeClr val="tx1">
                              <a:lumMod val="65000"/>
                              <a:lumOff val="35000"/>
                            </a:schemeClr>
                          </a:solidFill>
                          <a:effectLst/>
                          <a:latin typeface="Arial" panose="020B0604020202020204" pitchFamily="34" charset="0"/>
                          <a:cs typeface="Arial" panose="020B0604020202020204" pitchFamily="34" charset="0"/>
                        </a:rPr>
                        <a:t>Hardware Serial</a:t>
                      </a:r>
                      <a:endParaRPr lang="en-US" sz="800" b="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ase"/>
                      <a:r>
                        <a:rPr lang="en-US" sz="800">
                          <a:solidFill>
                            <a:schemeClr val="tx1">
                              <a:lumMod val="65000"/>
                              <a:lumOff val="35000"/>
                            </a:schemeClr>
                          </a:solidFill>
                          <a:effectLst/>
                          <a:latin typeface="Arial" panose="020B0604020202020204" pitchFamily="34" charset="0"/>
                          <a:cs typeface="Arial" panose="020B0604020202020204" pitchFamily="34" charset="0"/>
                        </a:rPr>
                        <a:t>No</a:t>
                      </a:r>
                      <a:endParaRPr lang="en-US" sz="800" b="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ase"/>
                      <a:r>
                        <a:rPr lang="en-US" sz="800" dirty="0">
                          <a:solidFill>
                            <a:schemeClr val="tx1">
                              <a:lumMod val="65000"/>
                              <a:lumOff val="35000"/>
                            </a:schemeClr>
                          </a:solidFill>
                          <a:effectLst/>
                          <a:latin typeface="Arial" panose="020B0604020202020204" pitchFamily="34" charset="0"/>
                          <a:cs typeface="Arial" panose="020B0604020202020204" pitchFamily="34" charset="0"/>
                        </a:rPr>
                        <a:t>No</a:t>
                      </a:r>
                      <a:endParaRPr lang="en-US" sz="800" b="0" dirty="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ase"/>
                      <a:r>
                        <a:rPr lang="en-US" sz="800">
                          <a:solidFill>
                            <a:schemeClr val="tx1">
                              <a:lumMod val="65000"/>
                              <a:lumOff val="35000"/>
                            </a:schemeClr>
                          </a:solidFill>
                          <a:effectLst/>
                          <a:latin typeface="Arial" panose="020B0604020202020204" pitchFamily="34" charset="0"/>
                          <a:cs typeface="Arial" panose="020B0604020202020204" pitchFamily="34" charset="0"/>
                        </a:rPr>
                        <a:t>No</a:t>
                      </a:r>
                      <a:endParaRPr lang="en-US" sz="800" b="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ase"/>
                      <a:r>
                        <a:rPr lang="en-US" sz="800">
                          <a:solidFill>
                            <a:schemeClr val="tx1">
                              <a:lumMod val="65000"/>
                              <a:lumOff val="35000"/>
                            </a:schemeClr>
                          </a:solidFill>
                          <a:effectLst/>
                          <a:latin typeface="Arial" panose="020B0604020202020204" pitchFamily="34" charset="0"/>
                          <a:cs typeface="Arial" panose="020B0604020202020204" pitchFamily="34" charset="0"/>
                        </a:rPr>
                        <a:t>Yes – 1</a:t>
                      </a:r>
                      <a:endParaRPr lang="en-US" sz="800" b="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ase"/>
                      <a:r>
                        <a:rPr lang="en-US" sz="800" dirty="0">
                          <a:solidFill>
                            <a:schemeClr val="tx1">
                              <a:lumMod val="65000"/>
                              <a:lumOff val="35000"/>
                            </a:schemeClr>
                          </a:solidFill>
                          <a:effectLst/>
                          <a:latin typeface="Arial" panose="020B0604020202020204" pitchFamily="34" charset="0"/>
                          <a:cs typeface="Arial" panose="020B0604020202020204" pitchFamily="34" charset="0"/>
                        </a:rPr>
                        <a:t>Yes – 4</a:t>
                      </a:r>
                      <a:endParaRPr lang="en-US" sz="800" b="0" dirty="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53081596"/>
                  </a:ext>
                </a:extLst>
              </a:tr>
              <a:tr h="282829">
                <a:tc>
                  <a:txBody>
                    <a:bodyPr/>
                    <a:lstStyle/>
                    <a:p>
                      <a:pPr algn="l" fontAlgn="base"/>
                      <a:r>
                        <a:rPr lang="en-US" sz="800">
                          <a:solidFill>
                            <a:schemeClr val="tx1">
                              <a:lumMod val="65000"/>
                              <a:lumOff val="35000"/>
                            </a:schemeClr>
                          </a:solidFill>
                          <a:effectLst/>
                          <a:latin typeface="Arial" panose="020B0604020202020204" pitchFamily="34" charset="0"/>
                          <a:cs typeface="Arial" panose="020B0604020202020204" pitchFamily="34" charset="0"/>
                        </a:rPr>
                        <a:t>Hardware I2C</a:t>
                      </a:r>
                      <a:endParaRPr lang="en-US" sz="800" b="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ase"/>
                      <a:r>
                        <a:rPr lang="en-US" sz="800">
                          <a:solidFill>
                            <a:schemeClr val="tx1">
                              <a:lumMod val="65000"/>
                              <a:lumOff val="35000"/>
                            </a:schemeClr>
                          </a:solidFill>
                          <a:effectLst/>
                          <a:latin typeface="Arial" panose="020B0604020202020204" pitchFamily="34" charset="0"/>
                          <a:cs typeface="Arial" panose="020B0604020202020204" pitchFamily="34" charset="0"/>
                        </a:rPr>
                        <a:t>No</a:t>
                      </a:r>
                      <a:endParaRPr lang="en-US" sz="800" b="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ase"/>
                      <a:r>
                        <a:rPr lang="en-US" sz="800" dirty="0">
                          <a:solidFill>
                            <a:schemeClr val="tx1">
                              <a:lumMod val="65000"/>
                              <a:lumOff val="35000"/>
                            </a:schemeClr>
                          </a:solidFill>
                          <a:effectLst/>
                          <a:latin typeface="Arial" panose="020B0604020202020204" pitchFamily="34" charset="0"/>
                          <a:cs typeface="Arial" panose="020B0604020202020204" pitchFamily="34" charset="0"/>
                        </a:rPr>
                        <a:t>No</a:t>
                      </a:r>
                      <a:endParaRPr lang="en-US" sz="800" b="0" dirty="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ase"/>
                      <a:r>
                        <a:rPr lang="en-US" sz="800" dirty="0">
                          <a:solidFill>
                            <a:schemeClr val="tx1">
                              <a:lumMod val="65000"/>
                              <a:lumOff val="35000"/>
                            </a:schemeClr>
                          </a:solidFill>
                          <a:effectLst/>
                          <a:latin typeface="Arial" panose="020B0604020202020204" pitchFamily="34" charset="0"/>
                          <a:cs typeface="Arial" panose="020B0604020202020204" pitchFamily="34" charset="0"/>
                        </a:rPr>
                        <a:t>No</a:t>
                      </a:r>
                      <a:endParaRPr lang="en-US" sz="800" b="0" dirty="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ase"/>
                      <a:r>
                        <a:rPr lang="en-US" sz="800" dirty="0">
                          <a:solidFill>
                            <a:schemeClr val="tx1">
                              <a:lumMod val="65000"/>
                              <a:lumOff val="35000"/>
                            </a:schemeClr>
                          </a:solidFill>
                          <a:effectLst/>
                          <a:latin typeface="Arial" panose="020B0604020202020204" pitchFamily="34" charset="0"/>
                          <a:cs typeface="Arial" panose="020B0604020202020204" pitchFamily="34" charset="0"/>
                        </a:rPr>
                        <a:t>Yes</a:t>
                      </a:r>
                      <a:endParaRPr lang="en-US" sz="800" b="0" dirty="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ase"/>
                      <a:r>
                        <a:rPr lang="en-US" sz="800" dirty="0">
                          <a:solidFill>
                            <a:schemeClr val="tx1">
                              <a:lumMod val="65000"/>
                              <a:lumOff val="35000"/>
                            </a:schemeClr>
                          </a:solidFill>
                          <a:effectLst/>
                          <a:latin typeface="Arial" panose="020B0604020202020204" pitchFamily="34" charset="0"/>
                          <a:cs typeface="Arial" panose="020B0604020202020204" pitchFamily="34" charset="0"/>
                        </a:rPr>
                        <a:t>Yes</a:t>
                      </a:r>
                      <a:endParaRPr lang="en-US" sz="800" b="0" dirty="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35280764"/>
                  </a:ext>
                </a:extLst>
              </a:tr>
              <a:tr h="370822">
                <a:tc>
                  <a:txBody>
                    <a:bodyPr/>
                    <a:lstStyle/>
                    <a:p>
                      <a:pPr algn="l" fontAlgn="base"/>
                      <a:r>
                        <a:rPr lang="en-US" sz="800">
                          <a:solidFill>
                            <a:schemeClr val="tx1">
                              <a:lumMod val="65000"/>
                              <a:lumOff val="35000"/>
                            </a:schemeClr>
                          </a:solidFill>
                          <a:effectLst/>
                          <a:latin typeface="Arial" panose="020B0604020202020204" pitchFamily="34" charset="0"/>
                          <a:cs typeface="Arial" panose="020B0604020202020204" pitchFamily="34" charset="0"/>
                        </a:rPr>
                        <a:t>External Interrupts</a:t>
                      </a:r>
                      <a:endParaRPr lang="en-US" sz="800" b="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ase"/>
                      <a:r>
                        <a:rPr lang="en-US" sz="800">
                          <a:solidFill>
                            <a:schemeClr val="tx1">
                              <a:lumMod val="65000"/>
                              <a:lumOff val="35000"/>
                            </a:schemeClr>
                          </a:solidFill>
                          <a:effectLst/>
                          <a:latin typeface="Arial" panose="020B0604020202020204" pitchFamily="34" charset="0"/>
                          <a:cs typeface="Arial" panose="020B0604020202020204" pitchFamily="34" charset="0"/>
                        </a:rPr>
                        <a:t>2 (8 PCINT)</a:t>
                      </a:r>
                      <a:endParaRPr lang="en-US" sz="800" b="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ase"/>
                      <a:r>
                        <a:rPr lang="en-US" sz="800">
                          <a:solidFill>
                            <a:schemeClr val="tx1">
                              <a:lumMod val="65000"/>
                              <a:lumOff val="35000"/>
                            </a:schemeClr>
                          </a:solidFill>
                          <a:effectLst/>
                          <a:latin typeface="Arial" panose="020B0604020202020204" pitchFamily="34" charset="0"/>
                          <a:cs typeface="Arial" panose="020B0604020202020204" pitchFamily="34" charset="0"/>
                        </a:rPr>
                        <a:t>1 (12PCINT)</a:t>
                      </a:r>
                      <a:endParaRPr lang="en-US" sz="800" b="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ase"/>
                      <a:r>
                        <a:rPr lang="en-US" sz="800" dirty="0">
                          <a:solidFill>
                            <a:schemeClr val="tx1">
                              <a:lumMod val="65000"/>
                              <a:lumOff val="35000"/>
                            </a:schemeClr>
                          </a:solidFill>
                          <a:effectLst/>
                          <a:latin typeface="Arial" panose="020B0604020202020204" pitchFamily="34" charset="0"/>
                          <a:cs typeface="Arial" panose="020B0604020202020204" pitchFamily="34" charset="0"/>
                        </a:rPr>
                        <a:t>1 (6 PCINT)</a:t>
                      </a:r>
                      <a:endParaRPr lang="en-US" sz="800" b="0" dirty="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ase"/>
                      <a:r>
                        <a:rPr lang="en-US" sz="800" dirty="0">
                          <a:solidFill>
                            <a:schemeClr val="tx1">
                              <a:lumMod val="65000"/>
                              <a:lumOff val="35000"/>
                            </a:schemeClr>
                          </a:solidFill>
                          <a:effectLst/>
                          <a:latin typeface="Arial" panose="020B0604020202020204" pitchFamily="34" charset="0"/>
                          <a:cs typeface="Arial" panose="020B0604020202020204" pitchFamily="34" charset="0"/>
                        </a:rPr>
                        <a:t>2 (23 PCINT)</a:t>
                      </a:r>
                      <a:endParaRPr lang="en-US" sz="800" b="0" dirty="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ase"/>
                      <a:r>
                        <a:rPr lang="en-US" sz="800" dirty="0">
                          <a:solidFill>
                            <a:schemeClr val="tx1">
                              <a:lumMod val="65000"/>
                              <a:lumOff val="35000"/>
                            </a:schemeClr>
                          </a:solidFill>
                          <a:effectLst/>
                          <a:latin typeface="Arial" panose="020B0604020202020204" pitchFamily="34" charset="0"/>
                          <a:cs typeface="Arial" panose="020B0604020202020204" pitchFamily="34" charset="0"/>
                        </a:rPr>
                        <a:t>8 (32 PCINT)</a:t>
                      </a:r>
                      <a:endParaRPr lang="en-US" sz="800" b="0" dirty="0">
                        <a:solidFill>
                          <a:schemeClr val="tx1">
                            <a:lumMod val="65000"/>
                            <a:lumOff val="35000"/>
                          </a:schemeClr>
                        </a:solidFill>
                        <a:effectLst/>
                        <a:latin typeface="Arial" panose="020B0604020202020204" pitchFamily="34" charset="0"/>
                        <a:cs typeface="Arial" panose="020B0604020202020204" pitchFamily="34" charset="0"/>
                      </a:endParaRPr>
                    </a:p>
                  </a:txBody>
                  <a:tcPr marL="45720" marR="45720">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43620759"/>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610424042"/>
              </p:ext>
            </p:extLst>
          </p:nvPr>
        </p:nvGraphicFramePr>
        <p:xfrm>
          <a:off x="3520440" y="433644"/>
          <a:ext cx="3294698" cy="1449561"/>
        </p:xfrm>
        <a:graphic>
          <a:graphicData uri="http://schemas.openxmlformats.org/drawingml/2006/table">
            <a:tbl>
              <a:tblPr firstRow="1" bandRow="1">
                <a:tableStyleId>{1E171933-4619-4E11-9A3F-F7608DF75F80}</a:tableStyleId>
              </a:tblPr>
              <a:tblGrid>
                <a:gridCol w="672591">
                  <a:extLst>
                    <a:ext uri="{9D8B030D-6E8A-4147-A177-3AD203B41FA5}">
                      <a16:colId xmlns:a16="http://schemas.microsoft.com/office/drawing/2014/main" val="3320645091"/>
                    </a:ext>
                  </a:extLst>
                </a:gridCol>
                <a:gridCol w="611379">
                  <a:extLst>
                    <a:ext uri="{9D8B030D-6E8A-4147-A177-3AD203B41FA5}">
                      <a16:colId xmlns:a16="http://schemas.microsoft.com/office/drawing/2014/main" val="3942350567"/>
                    </a:ext>
                  </a:extLst>
                </a:gridCol>
                <a:gridCol w="2010728">
                  <a:extLst>
                    <a:ext uri="{9D8B030D-6E8A-4147-A177-3AD203B41FA5}">
                      <a16:colId xmlns:a16="http://schemas.microsoft.com/office/drawing/2014/main" val="207278018"/>
                    </a:ext>
                  </a:extLst>
                </a:gridCol>
              </a:tblGrid>
              <a:tr h="0">
                <a:tc>
                  <a:txBody>
                    <a:bodyPr/>
                    <a:lstStyle/>
                    <a:p>
                      <a:r>
                        <a:rPr lang="en-US" sz="800" b="1" kern="1200" dirty="0" smtClean="0">
                          <a:solidFill>
                            <a:schemeClr val="lt1"/>
                          </a:solidFill>
                          <a:effectLst/>
                          <a:latin typeface="Arial" panose="020B0604020202020204" pitchFamily="34" charset="0"/>
                          <a:ea typeface="+mn-ea"/>
                          <a:cs typeface="Arial" panose="020B0604020202020204" pitchFamily="34" charset="0"/>
                        </a:rPr>
                        <a:t>802</a:t>
                      </a:r>
                      <a:endParaRPr lang="en-US" sz="800" b="1" kern="1200" dirty="0">
                        <a:solidFill>
                          <a:schemeClr val="lt1"/>
                        </a:solidFill>
                        <a:effectLst/>
                        <a:latin typeface="Arial" panose="020B0604020202020204" pitchFamily="34" charset="0"/>
                        <a:ea typeface="+mn-ea"/>
                        <a:cs typeface="Arial" panose="020B0604020202020204" pitchFamily="34" charset="0"/>
                      </a:endParaRPr>
                    </a:p>
                  </a:txBody>
                  <a:tcPr marL="45720" marR="45720">
                    <a:lnL w="12700" cmpd="sng">
                      <a:noFill/>
                    </a:lnL>
                    <a:lnR>
                      <a:noFill/>
                    </a:lnR>
                    <a:lnT w="12700" cmpd="sng">
                      <a:noFill/>
                    </a:lnT>
                    <a:lnB w="12700" cmpd="sng">
                      <a:noFill/>
                    </a:lnB>
                    <a:lnTlToBr w="12700" cmpd="sng">
                      <a:noFill/>
                      <a:prstDash val="solid"/>
                    </a:lnTlToBr>
                    <a:lnBlToTr w="12700" cmpd="sng">
                      <a:noFill/>
                      <a:prstDash val="solid"/>
                    </a:lnBlToTr>
                    <a:solidFill>
                      <a:srgbClr val="BF9000"/>
                    </a:solidFill>
                  </a:tcPr>
                </a:tc>
                <a:tc>
                  <a:txBody>
                    <a:bodyPr/>
                    <a:lstStyle/>
                    <a:p>
                      <a:pPr algn="ctr" fontAlgn="base"/>
                      <a:r>
                        <a:rPr lang="en-US" sz="800" b="1" kern="1200" dirty="0" smtClean="0">
                          <a:solidFill>
                            <a:schemeClr val="lt1"/>
                          </a:solidFill>
                          <a:effectLst/>
                          <a:latin typeface="Arial" panose="020B0604020202020204" pitchFamily="34" charset="0"/>
                          <a:ea typeface="+mn-ea"/>
                          <a:cs typeface="Arial" panose="020B0604020202020204" pitchFamily="34" charset="0"/>
                        </a:rPr>
                        <a:t>Overview</a:t>
                      </a:r>
                      <a:endParaRPr lang="en-US" sz="800" b="1" kern="1200" dirty="0">
                        <a:solidFill>
                          <a:schemeClr val="lt1"/>
                        </a:solidFill>
                        <a:effectLst/>
                        <a:latin typeface="Arial" panose="020B0604020202020204" pitchFamily="34" charset="0"/>
                        <a:ea typeface="+mn-ea"/>
                        <a:cs typeface="Arial" panose="020B0604020202020204" pitchFamily="34" charset="0"/>
                      </a:endParaRPr>
                    </a:p>
                  </a:txBody>
                  <a:tcPr marL="45720" marR="45720">
                    <a:lnL>
                      <a:noFill/>
                    </a:lnL>
                    <a:lnR>
                      <a:noFill/>
                    </a:lnR>
                    <a:lnT w="12700" cmpd="sng">
                      <a:noFill/>
                    </a:lnT>
                    <a:lnB w="12700" cmpd="sng">
                      <a:noFill/>
                    </a:lnB>
                    <a:lnTlToBr w="12700" cmpd="sng">
                      <a:noFill/>
                      <a:prstDash val="solid"/>
                    </a:lnTlToBr>
                    <a:lnBlToTr w="12700" cmpd="sng">
                      <a:noFill/>
                      <a:prstDash val="solid"/>
                    </a:lnBlToTr>
                    <a:solidFill>
                      <a:srgbClr val="BF9000"/>
                    </a:solidFill>
                  </a:tcPr>
                </a:tc>
                <a:tc>
                  <a:txBody>
                    <a:bodyPr/>
                    <a:lstStyle/>
                    <a:p>
                      <a:pPr algn="ctr" fontAlgn="base"/>
                      <a:r>
                        <a:rPr lang="en-US" sz="800" b="1" kern="1200" dirty="0" smtClean="0">
                          <a:solidFill>
                            <a:schemeClr val="lt1"/>
                          </a:solidFill>
                          <a:effectLst/>
                          <a:latin typeface="Arial" panose="020B0604020202020204" pitchFamily="34" charset="0"/>
                          <a:ea typeface="+mn-ea"/>
                          <a:cs typeface="Arial" panose="020B0604020202020204" pitchFamily="34" charset="0"/>
                        </a:rPr>
                        <a:t>Description</a:t>
                      </a:r>
                      <a:endParaRPr lang="en-US" sz="800" b="1" kern="1200" dirty="0">
                        <a:solidFill>
                          <a:schemeClr val="lt1"/>
                        </a:solidFill>
                        <a:effectLst/>
                        <a:latin typeface="Arial" panose="020B0604020202020204" pitchFamily="34" charset="0"/>
                        <a:ea typeface="+mn-ea"/>
                        <a:cs typeface="Arial" panose="020B0604020202020204" pitchFamily="34" charset="0"/>
                      </a:endParaRPr>
                    </a:p>
                  </a:txBody>
                  <a:tcPr marL="45720" marR="45720">
                    <a:lnL>
                      <a:noFill/>
                    </a:lnL>
                    <a:lnR>
                      <a:noFill/>
                    </a:lnR>
                    <a:lnT w="12700" cmpd="sng">
                      <a:noFill/>
                    </a:lnT>
                    <a:lnB w="12700" cmpd="sng">
                      <a:noFill/>
                    </a:lnB>
                    <a:lnTlToBr w="12700" cmpd="sng">
                      <a:noFill/>
                      <a:prstDash val="solid"/>
                    </a:lnTlToBr>
                    <a:lnBlToTr w="12700" cmpd="sng">
                      <a:noFill/>
                      <a:prstDash val="solid"/>
                    </a:lnBlToTr>
                    <a:solidFill>
                      <a:srgbClr val="BF9000"/>
                    </a:solidFill>
                  </a:tcPr>
                </a:tc>
                <a:extLst>
                  <a:ext uri="{0D108BD9-81ED-4DB2-BD59-A6C34878D82A}">
                    <a16:rowId xmlns:a16="http://schemas.microsoft.com/office/drawing/2014/main" val="3481078133"/>
                  </a:ext>
                </a:extLst>
              </a:tr>
              <a:tr h="230361">
                <a:tc>
                  <a:txBody>
                    <a:bodyPr/>
                    <a:lstStyle/>
                    <a:p>
                      <a:pPr fontAlgn="t"/>
                      <a:r>
                        <a:rPr lang="en-US" sz="800" kern="1200" dirty="0">
                          <a:solidFill>
                            <a:schemeClr val="tx1">
                              <a:lumMod val="65000"/>
                              <a:lumOff val="35000"/>
                            </a:schemeClr>
                          </a:solidFill>
                          <a:effectLst/>
                          <a:latin typeface="Arial" panose="020B0604020202020204" pitchFamily="34" charset="0"/>
                          <a:ea typeface="+mn-ea"/>
                          <a:cs typeface="Arial" panose="020B0604020202020204" pitchFamily="34" charset="0"/>
                          <a:hlinkClick r:id="rId2"/>
                        </a:rPr>
                        <a:t>802.3</a:t>
                      </a:r>
                      <a:endParaRPr lang="en-US" sz="800" kern="1200" dirty="0">
                        <a:solidFill>
                          <a:schemeClr val="tx1">
                            <a:lumMod val="65000"/>
                            <a:lumOff val="35000"/>
                          </a:schemeClr>
                        </a:solidFill>
                        <a:effectLst/>
                        <a:latin typeface="Arial" panose="020B0604020202020204" pitchFamily="34" charset="0"/>
                        <a:ea typeface="+mn-ea"/>
                        <a:cs typeface="Arial" panose="020B0604020202020204" pitchFamily="34" charset="0"/>
                      </a:endParaRPr>
                    </a:p>
                  </a:txBody>
                  <a:tcPr marL="38100" marR="38100" marT="38100" marB="38100">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fontAlgn="t"/>
                      <a:r>
                        <a:rPr lang="en-US" sz="800" kern="1200">
                          <a:solidFill>
                            <a:schemeClr val="tx1">
                              <a:lumMod val="65000"/>
                              <a:lumOff val="35000"/>
                            </a:schemeClr>
                          </a:solidFill>
                          <a:effectLst/>
                          <a:latin typeface="Arial" panose="020B0604020202020204" pitchFamily="34" charset="0"/>
                          <a:ea typeface="+mn-ea"/>
                          <a:cs typeface="Arial" panose="020B0604020202020204" pitchFamily="34" charset="0"/>
                          <a:hlinkClick r:id="rId3"/>
                        </a:rPr>
                        <a:t>Ethernet</a:t>
                      </a:r>
                      <a:endParaRPr lang="en-US" sz="800" kern="1200">
                        <a:solidFill>
                          <a:schemeClr val="tx1">
                            <a:lumMod val="65000"/>
                            <a:lumOff val="35000"/>
                          </a:schemeClr>
                        </a:solidFill>
                        <a:effectLst/>
                        <a:latin typeface="Arial" panose="020B0604020202020204" pitchFamily="34" charset="0"/>
                        <a:ea typeface="+mn-ea"/>
                        <a:cs typeface="Arial" panose="020B0604020202020204" pitchFamily="34" charset="0"/>
                      </a:endParaRPr>
                    </a:p>
                  </a:txBody>
                  <a:tcPr marL="38100" marR="38100" marT="38100" marB="38100">
                    <a:lnL>
                      <a:noFill/>
                    </a:lnL>
                    <a:lnR>
                      <a:noFill/>
                    </a:lnR>
                    <a:lnT w="12700" cmpd="sng">
                      <a:noFill/>
                    </a:lnT>
                    <a:lnB w="12700" cmpd="sng">
                      <a:noFill/>
                    </a:lnB>
                    <a:lnTlToBr w="12700" cmpd="sng">
                      <a:noFill/>
                      <a:prstDash val="solid"/>
                    </a:lnTlToBr>
                    <a:lnBlToTr w="12700" cmpd="sng">
                      <a:noFill/>
                      <a:prstDash val="solid"/>
                    </a:lnBlToTr>
                  </a:tcPr>
                </a:tc>
                <a:tc>
                  <a:txBody>
                    <a:bodyPr/>
                    <a:lstStyle/>
                    <a:p>
                      <a:pPr fontAlgn="t"/>
                      <a:r>
                        <a:rPr lang="en-US" sz="800" kern="1200" dirty="0">
                          <a:solidFill>
                            <a:schemeClr val="tx1">
                              <a:lumMod val="65000"/>
                              <a:lumOff val="35000"/>
                            </a:schemeClr>
                          </a:solidFill>
                          <a:effectLst/>
                          <a:latin typeface="Arial" panose="020B0604020202020204" pitchFamily="34" charset="0"/>
                          <a:ea typeface="+mn-ea"/>
                          <a:cs typeface="Arial" panose="020B0604020202020204" pitchFamily="34" charset="0"/>
                        </a:rPr>
                        <a:t>"</a:t>
                      </a:r>
                      <a:r>
                        <a:rPr lang="en-US" sz="800" kern="1200" dirty="0" err="1">
                          <a:solidFill>
                            <a:schemeClr val="tx1">
                              <a:lumMod val="65000"/>
                              <a:lumOff val="35000"/>
                            </a:schemeClr>
                          </a:solidFill>
                          <a:effectLst/>
                          <a:latin typeface="Arial" panose="020B0604020202020204" pitchFamily="34" charset="0"/>
                          <a:ea typeface="+mn-ea"/>
                          <a:cs typeface="Arial" panose="020B0604020202020204" pitchFamily="34" charset="0"/>
                        </a:rPr>
                        <a:t>Grandaddy</a:t>
                      </a:r>
                      <a:r>
                        <a:rPr lang="en-US" sz="800" kern="1200" dirty="0">
                          <a:solidFill>
                            <a:schemeClr val="tx1">
                              <a:lumMod val="65000"/>
                              <a:lumOff val="35000"/>
                            </a:schemeClr>
                          </a:solidFill>
                          <a:effectLst/>
                          <a:latin typeface="Arial" panose="020B0604020202020204" pitchFamily="34" charset="0"/>
                          <a:ea typeface="+mn-ea"/>
                          <a:cs typeface="Arial" panose="020B0604020202020204" pitchFamily="34" charset="0"/>
                        </a:rPr>
                        <a:t>" of the 802 specifications. </a:t>
                      </a:r>
                    </a:p>
                  </a:txBody>
                  <a:tcPr marL="38100" marR="38100" marT="38100" marB="38100">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78596812"/>
                  </a:ext>
                </a:extLst>
              </a:tr>
              <a:tr h="282829">
                <a:tc>
                  <a:txBody>
                    <a:bodyPr/>
                    <a:lstStyle/>
                    <a:p>
                      <a:pPr fontAlgn="t"/>
                      <a:r>
                        <a:rPr lang="en-US" sz="800" kern="1200" dirty="0" smtClean="0">
                          <a:solidFill>
                            <a:schemeClr val="tx1">
                              <a:lumMod val="65000"/>
                              <a:lumOff val="35000"/>
                            </a:schemeClr>
                          </a:solidFill>
                          <a:effectLst/>
                          <a:latin typeface="Arial" panose="020B0604020202020204" pitchFamily="34" charset="0"/>
                          <a:ea typeface="+mn-ea"/>
                          <a:cs typeface="Arial" panose="020B0604020202020204" pitchFamily="34" charset="0"/>
                          <a:hlinkClick r:id="rId4"/>
                        </a:rPr>
                        <a:t>802.15</a:t>
                      </a:r>
                      <a:endParaRPr lang="en-US" sz="800" kern="1200" dirty="0">
                        <a:solidFill>
                          <a:schemeClr val="tx1">
                            <a:lumMod val="65000"/>
                            <a:lumOff val="35000"/>
                          </a:schemeClr>
                        </a:solidFill>
                        <a:effectLst/>
                        <a:latin typeface="Arial" panose="020B0604020202020204" pitchFamily="34" charset="0"/>
                        <a:ea typeface="+mn-ea"/>
                        <a:cs typeface="Arial" panose="020B0604020202020204" pitchFamily="34" charset="0"/>
                      </a:endParaRPr>
                    </a:p>
                  </a:txBody>
                  <a:tcPr marL="38100" marR="38100" marT="38100" marB="38100">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fontAlgn="t"/>
                      <a:r>
                        <a:rPr lang="en-US" sz="800" kern="1200" dirty="0">
                          <a:solidFill>
                            <a:schemeClr val="tx1">
                              <a:lumMod val="65000"/>
                              <a:lumOff val="35000"/>
                            </a:schemeClr>
                          </a:solidFill>
                          <a:effectLst/>
                          <a:latin typeface="Arial" panose="020B0604020202020204" pitchFamily="34" charset="0"/>
                          <a:ea typeface="+mn-ea"/>
                          <a:cs typeface="Arial" panose="020B0604020202020204" pitchFamily="34" charset="0"/>
                        </a:rPr>
                        <a:t>Wireless Personal Area Networks</a:t>
                      </a:r>
                    </a:p>
                  </a:txBody>
                  <a:tcPr marL="38100" marR="38100" marT="38100" marB="38100">
                    <a:lnL>
                      <a:noFill/>
                    </a:lnL>
                    <a:lnR>
                      <a:noFill/>
                    </a:lnR>
                    <a:lnT w="12700" cmpd="sng">
                      <a:noFill/>
                    </a:lnT>
                    <a:lnB w="12700" cmpd="sng">
                      <a:noFill/>
                    </a:lnB>
                    <a:lnTlToBr w="12700" cmpd="sng">
                      <a:noFill/>
                      <a:prstDash val="solid"/>
                    </a:lnTlToBr>
                    <a:lnBlToTr w="12700" cmpd="sng">
                      <a:noFill/>
                      <a:prstDash val="solid"/>
                    </a:lnBlToTr>
                  </a:tcPr>
                </a:tc>
                <a:tc>
                  <a:txBody>
                    <a:bodyPr/>
                    <a:lstStyle/>
                    <a:p>
                      <a:pPr fontAlgn="t"/>
                      <a:r>
                        <a:rPr lang="en-US" sz="800" kern="1200" dirty="0">
                          <a:solidFill>
                            <a:schemeClr val="tx1">
                              <a:lumMod val="65000"/>
                              <a:lumOff val="35000"/>
                            </a:schemeClr>
                          </a:solidFill>
                          <a:effectLst/>
                          <a:latin typeface="Arial" panose="020B0604020202020204" pitchFamily="34" charset="0"/>
                          <a:ea typeface="+mn-ea"/>
                          <a:cs typeface="Arial" panose="020B0604020202020204" pitchFamily="34" charset="0"/>
                        </a:rPr>
                        <a:t>Communications specification that was approved in early 2002 by the IEEE for wireless personal area networks (</a:t>
                      </a:r>
                      <a:r>
                        <a:rPr lang="en-US" sz="800" kern="1200" dirty="0">
                          <a:solidFill>
                            <a:schemeClr val="tx1">
                              <a:lumMod val="65000"/>
                              <a:lumOff val="35000"/>
                            </a:schemeClr>
                          </a:solidFill>
                          <a:effectLst/>
                          <a:latin typeface="Arial" panose="020B0604020202020204" pitchFamily="34" charset="0"/>
                          <a:ea typeface="+mn-ea"/>
                          <a:cs typeface="Arial" panose="020B0604020202020204" pitchFamily="34" charset="0"/>
                          <a:hlinkClick r:id="rId5"/>
                        </a:rPr>
                        <a:t>WPANs</a:t>
                      </a:r>
                      <a:r>
                        <a:rPr lang="en-US" sz="800" kern="1200" dirty="0">
                          <a:solidFill>
                            <a:schemeClr val="tx1">
                              <a:lumMod val="65000"/>
                              <a:lumOff val="35000"/>
                            </a:schemeClr>
                          </a:solidFill>
                          <a:effectLst/>
                          <a:latin typeface="Arial" panose="020B0604020202020204" pitchFamily="34" charset="0"/>
                          <a:ea typeface="+mn-ea"/>
                          <a:cs typeface="Arial" panose="020B0604020202020204" pitchFamily="34" charset="0"/>
                        </a:rPr>
                        <a:t>).</a:t>
                      </a:r>
                    </a:p>
                  </a:txBody>
                  <a:tcPr marL="38100" marR="38100" marT="38100" marB="38100">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06611047"/>
                  </a:ext>
                </a:extLst>
              </a:tr>
              <a:tr h="282829">
                <a:tc>
                  <a:txBody>
                    <a:bodyPr/>
                    <a:lstStyle/>
                    <a:p>
                      <a:pPr fontAlgn="t"/>
                      <a:r>
                        <a:rPr lang="en-US" sz="800" kern="1200" dirty="0">
                          <a:solidFill>
                            <a:schemeClr val="tx1">
                              <a:lumMod val="65000"/>
                              <a:lumOff val="35000"/>
                            </a:schemeClr>
                          </a:solidFill>
                          <a:effectLst/>
                          <a:latin typeface="Arial" panose="020B0604020202020204" pitchFamily="34" charset="0"/>
                          <a:ea typeface="+mn-ea"/>
                          <a:cs typeface="Arial" panose="020B0604020202020204" pitchFamily="34" charset="0"/>
                        </a:rPr>
                        <a:t>802.15.1</a:t>
                      </a:r>
                    </a:p>
                  </a:txBody>
                  <a:tcPr marL="38100" marR="38100" marT="38100" marB="38100">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fontAlgn="t"/>
                      <a:r>
                        <a:rPr lang="en-US" sz="800" kern="1200" dirty="0">
                          <a:solidFill>
                            <a:schemeClr val="tx1">
                              <a:lumMod val="65000"/>
                              <a:lumOff val="35000"/>
                            </a:schemeClr>
                          </a:solidFill>
                          <a:effectLst/>
                          <a:latin typeface="Arial" panose="020B0604020202020204" pitchFamily="34" charset="0"/>
                          <a:ea typeface="+mn-ea"/>
                          <a:cs typeface="Arial" panose="020B0604020202020204" pitchFamily="34" charset="0"/>
                          <a:hlinkClick r:id="rId6"/>
                        </a:rPr>
                        <a:t>Bluetooth</a:t>
                      </a:r>
                      <a:endParaRPr lang="en-US" sz="800" kern="1200" dirty="0">
                        <a:solidFill>
                          <a:schemeClr val="tx1">
                            <a:lumMod val="65000"/>
                            <a:lumOff val="35000"/>
                          </a:schemeClr>
                        </a:solidFill>
                        <a:effectLst/>
                        <a:latin typeface="Arial" panose="020B0604020202020204" pitchFamily="34" charset="0"/>
                        <a:ea typeface="+mn-ea"/>
                        <a:cs typeface="Arial" panose="020B0604020202020204" pitchFamily="34" charset="0"/>
                      </a:endParaRPr>
                    </a:p>
                  </a:txBody>
                  <a:tcPr marL="38100" marR="38100" marT="38100" marB="38100">
                    <a:lnL>
                      <a:noFill/>
                    </a:lnL>
                    <a:lnR>
                      <a:noFill/>
                    </a:lnR>
                    <a:lnT w="12700" cmpd="sng">
                      <a:noFill/>
                    </a:lnT>
                    <a:lnB w="12700" cmpd="sng">
                      <a:noFill/>
                    </a:lnB>
                    <a:lnTlToBr w="12700" cmpd="sng">
                      <a:noFill/>
                      <a:prstDash val="solid"/>
                    </a:lnTlToBr>
                    <a:lnBlToTr w="12700" cmpd="sng">
                      <a:noFill/>
                      <a:prstDash val="solid"/>
                    </a:lnBlToTr>
                  </a:tcPr>
                </a:tc>
                <a:tc>
                  <a:txBody>
                    <a:bodyPr/>
                    <a:lstStyle/>
                    <a:p>
                      <a:pPr fontAlgn="t"/>
                      <a:r>
                        <a:rPr lang="en-US" sz="800" kern="1200" dirty="0">
                          <a:solidFill>
                            <a:schemeClr val="tx1">
                              <a:lumMod val="65000"/>
                              <a:lumOff val="35000"/>
                            </a:schemeClr>
                          </a:solidFill>
                          <a:effectLst/>
                          <a:latin typeface="Arial" panose="020B0604020202020204" pitchFamily="34" charset="0"/>
                          <a:ea typeface="+mn-ea"/>
                          <a:cs typeface="Arial" panose="020B0604020202020204" pitchFamily="34" charset="0"/>
                        </a:rPr>
                        <a:t>Short range (10m) wireless technology for </a:t>
                      </a:r>
                      <a:r>
                        <a:rPr lang="en-US" sz="800" kern="1200" dirty="0">
                          <a:solidFill>
                            <a:schemeClr val="tx1">
                              <a:lumMod val="65000"/>
                              <a:lumOff val="35000"/>
                            </a:schemeClr>
                          </a:solidFill>
                          <a:effectLst/>
                          <a:latin typeface="Arial" panose="020B0604020202020204" pitchFamily="34" charset="0"/>
                          <a:ea typeface="+mn-ea"/>
                          <a:cs typeface="Arial" panose="020B0604020202020204" pitchFamily="34" charset="0"/>
                          <a:hlinkClick r:id="rId7"/>
                        </a:rPr>
                        <a:t>cordless mouse</a:t>
                      </a:r>
                      <a:r>
                        <a:rPr lang="en-US" sz="800" kern="1200" dirty="0">
                          <a:solidFill>
                            <a:schemeClr val="tx1">
                              <a:lumMod val="65000"/>
                              <a:lumOff val="35000"/>
                            </a:schemeClr>
                          </a:solidFill>
                          <a:effectLst/>
                          <a:latin typeface="Arial" panose="020B0604020202020204" pitchFamily="34" charset="0"/>
                          <a:ea typeface="+mn-ea"/>
                          <a:cs typeface="Arial" panose="020B0604020202020204" pitchFamily="34" charset="0"/>
                        </a:rPr>
                        <a:t>, keyboard, and hands-free headset at 2.4 GHz.</a:t>
                      </a:r>
                    </a:p>
                  </a:txBody>
                  <a:tcPr marL="38100" marR="38100" marT="38100" marB="38100">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53874604"/>
                  </a:ext>
                </a:extLst>
              </a:tr>
            </a:tbl>
          </a:graphicData>
        </a:graphic>
      </p:graphicFrame>
    </p:spTree>
    <p:extLst>
      <p:ext uri="{BB962C8B-B14F-4D97-AF65-F5344CB8AC3E}">
        <p14:creationId xmlns:p14="http://schemas.microsoft.com/office/powerpoint/2010/main" val="32710913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6268" y="-17784"/>
            <a:ext cx="6764731" cy="461665"/>
          </a:xfrm>
          <a:prstGeom prst="rect">
            <a:avLst/>
          </a:prstGeom>
          <a:noFill/>
        </p:spPr>
        <p:txBody>
          <a:bodyPr wrap="square" lIns="91440" tIns="45720" rIns="91440" bIns="45720">
            <a:spAutoFit/>
          </a:bodyPr>
          <a:lstStyle/>
          <a:p>
            <a:pPr algn="ctr"/>
            <a:r>
              <a:rPr lang="en-US" sz="2400" b="1" dirty="0" smtClean="0">
                <a:ln w="12700">
                  <a:solidFill>
                    <a:schemeClr val="accent5"/>
                  </a:solidFill>
                  <a:prstDash val="solid"/>
                </a:ln>
                <a:pattFill prst="ltDnDiag">
                  <a:fgClr>
                    <a:schemeClr val="accent5">
                      <a:lumMod val="60000"/>
                      <a:lumOff val="40000"/>
                    </a:schemeClr>
                  </a:fgClr>
                  <a:bgClr>
                    <a:schemeClr val="bg1"/>
                  </a:bgClr>
                </a:pattFill>
              </a:rPr>
              <a:t>NFC Cheat Sheet – Part 1 v1.0</a:t>
            </a:r>
            <a:endParaRPr lang="en-US" sz="2400" b="1" dirty="0">
              <a:ln w="12700">
                <a:solidFill>
                  <a:schemeClr val="accent5"/>
                </a:solidFill>
                <a:prstDash val="solid"/>
              </a:ln>
              <a:pattFill prst="ltDnDiag">
                <a:fgClr>
                  <a:schemeClr val="accent5">
                    <a:lumMod val="60000"/>
                    <a:lumOff val="40000"/>
                  </a:schemeClr>
                </a:fgClr>
                <a:bgClr>
                  <a:schemeClr val="bg1"/>
                </a:bgClr>
              </a:pattFill>
            </a:endParaRPr>
          </a:p>
        </p:txBody>
      </p:sp>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1640" y="701611"/>
            <a:ext cx="3151668" cy="1832039"/>
          </a:xfrm>
          <a:prstGeom prst="rect">
            <a:avLst/>
          </a:prstGeom>
        </p:spPr>
      </p:pic>
      <p:graphicFrame>
        <p:nvGraphicFramePr>
          <p:cNvPr id="22" name="Table 21"/>
          <p:cNvGraphicFramePr>
            <a:graphicFrameLocks noGrp="1"/>
          </p:cNvGraphicFramePr>
          <p:nvPr>
            <p:extLst>
              <p:ext uri="{D42A27DB-BD31-4B8C-83A1-F6EECF244321}">
                <p14:modId xmlns:p14="http://schemas.microsoft.com/office/powerpoint/2010/main" val="3445019085"/>
              </p:ext>
            </p:extLst>
          </p:nvPr>
        </p:nvGraphicFramePr>
        <p:xfrm>
          <a:off x="41640" y="428596"/>
          <a:ext cx="3135900" cy="217025"/>
        </p:xfrm>
        <a:graphic>
          <a:graphicData uri="http://schemas.openxmlformats.org/drawingml/2006/table">
            <a:tbl>
              <a:tblPr firstRow="1" bandRow="1">
                <a:tableStyleId>{FABFCF23-3B69-468F-B69F-88F6DE6A72F2}</a:tableStyleId>
              </a:tblPr>
              <a:tblGrid>
                <a:gridCol w="3135900">
                  <a:extLst>
                    <a:ext uri="{9D8B030D-6E8A-4147-A177-3AD203B41FA5}">
                      <a16:colId xmlns:a16="http://schemas.microsoft.com/office/drawing/2014/main" val="20000"/>
                    </a:ext>
                  </a:extLst>
                </a:gridCol>
              </a:tblGrid>
              <a:tr h="217025">
                <a:tc>
                  <a:txBody>
                    <a:bodyPr/>
                    <a:lstStyle/>
                    <a:p>
                      <a:r>
                        <a:rPr lang="en-US" sz="800" dirty="0" smtClean="0">
                          <a:solidFill>
                            <a:schemeClr val="bg1"/>
                          </a:solidFill>
                          <a:latin typeface="Arial" charset="0"/>
                          <a:ea typeface="Arial" charset="0"/>
                          <a:cs typeface="Arial" charset="0"/>
                        </a:rPr>
                        <a:t>Definitions</a:t>
                      </a:r>
                      <a:endParaRPr lang="en-US" sz="800" dirty="0">
                        <a:solidFill>
                          <a:schemeClr val="bg1"/>
                        </a:solidFill>
                        <a:latin typeface="Arial" charset="0"/>
                        <a:ea typeface="Arial" charset="0"/>
                        <a:cs typeface="Arial"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75000"/>
                      </a:schemeClr>
                    </a:solidFill>
                  </a:tcPr>
                </a:tc>
                <a:extLst>
                  <a:ext uri="{0D108BD9-81ED-4DB2-BD59-A6C34878D82A}">
                    <a16:rowId xmlns:a16="http://schemas.microsoft.com/office/drawing/2014/main" val="10000"/>
                  </a:ext>
                </a:extLst>
              </a:tr>
            </a:tbl>
          </a:graphicData>
        </a:graphic>
      </p:graphicFrame>
      <p:pic>
        <p:nvPicPr>
          <p:cNvPr id="3" name="Picture 2"/>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saturation sat="0"/>
                    </a14:imgEffect>
                    <a14:imgEffect>
                      <a14:brightnessContrast bright="20000" contrast="-20000"/>
                    </a14:imgEffect>
                  </a14:imgLayer>
                </a14:imgProps>
              </a:ext>
            </a:extLst>
          </a:blip>
          <a:stretch>
            <a:fillRect/>
          </a:stretch>
        </p:blipFill>
        <p:spPr>
          <a:xfrm>
            <a:off x="3668595" y="758305"/>
            <a:ext cx="2990850" cy="1904488"/>
          </a:xfrm>
          <a:prstGeom prst="rect">
            <a:avLst/>
          </a:prstGeom>
        </p:spPr>
      </p:pic>
      <p:graphicFrame>
        <p:nvGraphicFramePr>
          <p:cNvPr id="23" name="Table 22"/>
          <p:cNvGraphicFramePr>
            <a:graphicFrameLocks noGrp="1"/>
          </p:cNvGraphicFramePr>
          <p:nvPr>
            <p:extLst>
              <p:ext uri="{D42A27DB-BD31-4B8C-83A1-F6EECF244321}">
                <p14:modId xmlns:p14="http://schemas.microsoft.com/office/powerpoint/2010/main" val="2698236308"/>
              </p:ext>
            </p:extLst>
          </p:nvPr>
        </p:nvGraphicFramePr>
        <p:xfrm>
          <a:off x="3668595" y="443881"/>
          <a:ext cx="3066614" cy="217025"/>
        </p:xfrm>
        <a:graphic>
          <a:graphicData uri="http://schemas.openxmlformats.org/drawingml/2006/table">
            <a:tbl>
              <a:tblPr firstRow="1" bandRow="1">
                <a:tableStyleId>{FABFCF23-3B69-468F-B69F-88F6DE6A72F2}</a:tableStyleId>
              </a:tblPr>
              <a:tblGrid>
                <a:gridCol w="3066614">
                  <a:extLst>
                    <a:ext uri="{9D8B030D-6E8A-4147-A177-3AD203B41FA5}">
                      <a16:colId xmlns:a16="http://schemas.microsoft.com/office/drawing/2014/main" val="20000"/>
                    </a:ext>
                  </a:extLst>
                </a:gridCol>
              </a:tblGrid>
              <a:tr h="217025">
                <a:tc>
                  <a:txBody>
                    <a:bodyPr/>
                    <a:lstStyle/>
                    <a:p>
                      <a:r>
                        <a:rPr lang="en-US" sz="800" dirty="0" smtClean="0">
                          <a:solidFill>
                            <a:schemeClr val="bg1"/>
                          </a:solidFill>
                          <a:latin typeface="Arial" charset="0"/>
                          <a:ea typeface="Arial" charset="0"/>
                          <a:cs typeface="Arial" charset="0"/>
                        </a:rPr>
                        <a:t>History</a:t>
                      </a:r>
                      <a:endParaRPr lang="en-US" sz="800" dirty="0">
                        <a:solidFill>
                          <a:schemeClr val="bg1"/>
                        </a:solidFill>
                        <a:latin typeface="Arial" charset="0"/>
                        <a:ea typeface="Arial" charset="0"/>
                        <a:cs typeface="Arial"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75000"/>
                      </a:schemeClr>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46268" y="2977218"/>
            <a:ext cx="3180802" cy="2026770"/>
          </a:xfrm>
          <a:prstGeom prst="rect">
            <a:avLst/>
          </a:prstGeom>
        </p:spPr>
      </p:pic>
      <p:graphicFrame>
        <p:nvGraphicFramePr>
          <p:cNvPr id="25" name="Table 24"/>
          <p:cNvGraphicFramePr>
            <a:graphicFrameLocks noGrp="1"/>
          </p:cNvGraphicFramePr>
          <p:nvPr>
            <p:extLst>
              <p:ext uri="{D42A27DB-BD31-4B8C-83A1-F6EECF244321}">
                <p14:modId xmlns:p14="http://schemas.microsoft.com/office/powerpoint/2010/main" val="1343769364"/>
              </p:ext>
            </p:extLst>
          </p:nvPr>
        </p:nvGraphicFramePr>
        <p:xfrm>
          <a:off x="61984" y="2682867"/>
          <a:ext cx="3115555" cy="217025"/>
        </p:xfrm>
        <a:graphic>
          <a:graphicData uri="http://schemas.openxmlformats.org/drawingml/2006/table">
            <a:tbl>
              <a:tblPr firstRow="1" bandRow="1">
                <a:tableStyleId>{FABFCF23-3B69-468F-B69F-88F6DE6A72F2}</a:tableStyleId>
              </a:tblPr>
              <a:tblGrid>
                <a:gridCol w="3115555">
                  <a:extLst>
                    <a:ext uri="{9D8B030D-6E8A-4147-A177-3AD203B41FA5}">
                      <a16:colId xmlns:a16="http://schemas.microsoft.com/office/drawing/2014/main" val="20000"/>
                    </a:ext>
                  </a:extLst>
                </a:gridCol>
              </a:tblGrid>
              <a:tr h="217025">
                <a:tc>
                  <a:txBody>
                    <a:bodyPr/>
                    <a:lstStyle/>
                    <a:p>
                      <a:r>
                        <a:rPr lang="en-US" sz="800" dirty="0" smtClean="0">
                          <a:solidFill>
                            <a:schemeClr val="bg1"/>
                          </a:solidFill>
                          <a:latin typeface="Arial" charset="0"/>
                          <a:ea typeface="Arial" charset="0"/>
                          <a:cs typeface="Arial" charset="0"/>
                        </a:rPr>
                        <a:t>Features</a:t>
                      </a:r>
                      <a:endParaRPr lang="en-US" sz="800" dirty="0">
                        <a:solidFill>
                          <a:schemeClr val="bg1"/>
                        </a:solidFill>
                        <a:latin typeface="Arial" charset="0"/>
                        <a:ea typeface="Arial" charset="0"/>
                        <a:cs typeface="Arial"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75000"/>
                      </a:schemeClr>
                    </a:solidFill>
                  </a:tcPr>
                </a:tc>
                <a:extLst>
                  <a:ext uri="{0D108BD9-81ED-4DB2-BD59-A6C34878D82A}">
                    <a16:rowId xmlns:a16="http://schemas.microsoft.com/office/drawing/2014/main" val="10000"/>
                  </a:ext>
                </a:extLst>
              </a:tr>
            </a:tbl>
          </a:graphicData>
        </a:graphic>
      </p:graphicFrame>
      <p:pic>
        <p:nvPicPr>
          <p:cNvPr id="5" name="Picture 4"/>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Effect>
                      <a14:saturation sat="0"/>
                    </a14:imgEffect>
                    <a14:imgEffect>
                      <a14:brightnessContrast contrast="40000"/>
                    </a14:imgEffect>
                  </a14:imgLayer>
                </a14:imgProps>
              </a:ext>
            </a:extLst>
          </a:blip>
          <a:stretch>
            <a:fillRect/>
          </a:stretch>
        </p:blipFill>
        <p:spPr>
          <a:xfrm>
            <a:off x="3473248" y="3102336"/>
            <a:ext cx="3353399" cy="1605953"/>
          </a:xfrm>
          <a:prstGeom prst="rect">
            <a:avLst/>
          </a:prstGeom>
        </p:spPr>
      </p:pic>
      <p:graphicFrame>
        <p:nvGraphicFramePr>
          <p:cNvPr id="11" name="Table 10"/>
          <p:cNvGraphicFramePr>
            <a:graphicFrameLocks noGrp="1"/>
          </p:cNvGraphicFramePr>
          <p:nvPr>
            <p:extLst>
              <p:ext uri="{D42A27DB-BD31-4B8C-83A1-F6EECF244321}">
                <p14:modId xmlns:p14="http://schemas.microsoft.com/office/powerpoint/2010/main" val="608872726"/>
              </p:ext>
            </p:extLst>
          </p:nvPr>
        </p:nvGraphicFramePr>
        <p:xfrm>
          <a:off x="3564689" y="2774052"/>
          <a:ext cx="3170519" cy="217025"/>
        </p:xfrm>
        <a:graphic>
          <a:graphicData uri="http://schemas.openxmlformats.org/drawingml/2006/table">
            <a:tbl>
              <a:tblPr firstRow="1" bandRow="1">
                <a:tableStyleId>{FABFCF23-3B69-468F-B69F-88F6DE6A72F2}</a:tableStyleId>
              </a:tblPr>
              <a:tblGrid>
                <a:gridCol w="3170519">
                  <a:extLst>
                    <a:ext uri="{9D8B030D-6E8A-4147-A177-3AD203B41FA5}">
                      <a16:colId xmlns:a16="http://schemas.microsoft.com/office/drawing/2014/main" val="20000"/>
                    </a:ext>
                  </a:extLst>
                </a:gridCol>
              </a:tblGrid>
              <a:tr h="217025">
                <a:tc>
                  <a:txBody>
                    <a:bodyPr/>
                    <a:lstStyle/>
                    <a:p>
                      <a:r>
                        <a:rPr lang="en-US" sz="800" dirty="0" smtClean="0">
                          <a:solidFill>
                            <a:schemeClr val="bg1"/>
                          </a:solidFill>
                          <a:latin typeface="Arial" charset="0"/>
                          <a:ea typeface="Arial" charset="0"/>
                          <a:cs typeface="Arial" charset="0"/>
                        </a:rPr>
                        <a:t>NFC Two</a:t>
                      </a:r>
                      <a:r>
                        <a:rPr lang="en-US" sz="800" baseline="0" dirty="0" smtClean="0">
                          <a:solidFill>
                            <a:schemeClr val="bg1"/>
                          </a:solidFill>
                          <a:latin typeface="Arial" charset="0"/>
                          <a:ea typeface="Arial" charset="0"/>
                          <a:cs typeface="Arial" charset="0"/>
                        </a:rPr>
                        <a:t> Modes of Communication</a:t>
                      </a:r>
                      <a:endParaRPr lang="en-US" sz="800" dirty="0">
                        <a:solidFill>
                          <a:schemeClr val="bg1"/>
                        </a:solidFill>
                        <a:latin typeface="Arial" charset="0"/>
                        <a:ea typeface="Arial" charset="0"/>
                        <a:cs typeface="Arial"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75000"/>
                      </a:schemeClr>
                    </a:solidFill>
                  </a:tcPr>
                </a:tc>
                <a:extLst>
                  <a:ext uri="{0D108BD9-81ED-4DB2-BD59-A6C34878D82A}">
                    <a16:rowId xmlns:a16="http://schemas.microsoft.com/office/drawing/2014/main" val="10000"/>
                  </a:ext>
                </a:extLst>
              </a:tr>
            </a:tbl>
          </a:graphicData>
        </a:graphic>
      </p:graphicFrame>
      <p:pic>
        <p:nvPicPr>
          <p:cNvPr id="8" name="Picture 7"/>
          <p:cNvPicPr>
            <a:picLocks noChangeAspect="1"/>
          </p:cNvPicPr>
          <p:nvPr/>
        </p:nvPicPr>
        <p:blipFill>
          <a:blip r:embed="rId10">
            <a:extLst>
              <a:ext uri="{BEBA8EAE-BF5A-486C-A8C5-ECC9F3942E4B}">
                <a14:imgProps xmlns:a14="http://schemas.microsoft.com/office/drawing/2010/main">
                  <a14:imgLayer r:embed="rId11">
                    <a14:imgEffect>
                      <a14:sharpenSoften amount="25000"/>
                    </a14:imgEffect>
                    <a14:imgEffect>
                      <a14:saturation sat="0"/>
                    </a14:imgEffect>
                    <a14:imgEffect>
                      <a14:brightnessContrast contrast="40000"/>
                    </a14:imgEffect>
                  </a14:imgLayer>
                </a14:imgProps>
              </a:ext>
            </a:extLst>
          </a:blip>
          <a:stretch>
            <a:fillRect/>
          </a:stretch>
        </p:blipFill>
        <p:spPr>
          <a:xfrm rot="5400000">
            <a:off x="3423316" y="5756318"/>
            <a:ext cx="4559904" cy="2215461"/>
          </a:xfrm>
          <a:prstGeom prst="rect">
            <a:avLst/>
          </a:prstGeom>
        </p:spPr>
      </p:pic>
      <p:pic>
        <p:nvPicPr>
          <p:cNvPr id="10" name="Picture 9"/>
          <p:cNvPicPr>
            <a:picLocks noChangeAspect="1"/>
          </p:cNvPicPr>
          <p:nvPr/>
        </p:nvPicPr>
        <p:blipFill>
          <a:blip r:embed="rId12">
            <a:extLst>
              <a:ext uri="{BEBA8EAE-BF5A-486C-A8C5-ECC9F3942E4B}">
                <a14:imgProps xmlns:a14="http://schemas.microsoft.com/office/drawing/2010/main">
                  <a14:imgLayer r:embed="rId13">
                    <a14:imgEffect>
                      <a14:sharpenSoften amount="50000"/>
                    </a14:imgEffect>
                    <a14:imgEffect>
                      <a14:saturation sat="0"/>
                    </a14:imgEffect>
                    <a14:imgEffect>
                      <a14:brightnessContrast contrast="40000"/>
                    </a14:imgEffect>
                  </a14:imgLayer>
                </a14:imgProps>
              </a:ext>
            </a:extLst>
          </a:blip>
          <a:stretch>
            <a:fillRect/>
          </a:stretch>
        </p:blipFill>
        <p:spPr>
          <a:xfrm>
            <a:off x="41640" y="5066987"/>
            <a:ext cx="3342075" cy="1933780"/>
          </a:xfrm>
          <a:prstGeom prst="rect">
            <a:avLst/>
          </a:prstGeom>
        </p:spPr>
      </p:pic>
      <p:pic>
        <p:nvPicPr>
          <p:cNvPr id="12" name="Picture 11"/>
          <p:cNvPicPr>
            <a:picLocks noChangeAspect="1"/>
          </p:cNvPicPr>
          <p:nvPr/>
        </p:nvPicPr>
        <p:blipFill>
          <a:blip r:embed="rId14">
            <a:extLst>
              <a:ext uri="{BEBA8EAE-BF5A-486C-A8C5-ECC9F3942E4B}">
                <a14:imgProps xmlns:a14="http://schemas.microsoft.com/office/drawing/2010/main">
                  <a14:imgLayer r:embed="rId15">
                    <a14:imgEffect>
                      <a14:sharpenSoften amount="50000"/>
                    </a14:imgEffect>
                    <a14:imgEffect>
                      <a14:saturation sat="0"/>
                    </a14:imgEffect>
                  </a14:imgLayer>
                </a14:imgProps>
              </a:ext>
            </a:extLst>
          </a:blip>
          <a:stretch>
            <a:fillRect/>
          </a:stretch>
        </p:blipFill>
        <p:spPr>
          <a:xfrm>
            <a:off x="41640" y="7073805"/>
            <a:ext cx="3185430" cy="2070195"/>
          </a:xfrm>
          <a:prstGeom prst="rect">
            <a:avLst/>
          </a:prstGeom>
        </p:spPr>
      </p:pic>
    </p:spTree>
    <p:extLst>
      <p:ext uri="{BB962C8B-B14F-4D97-AF65-F5344CB8AC3E}">
        <p14:creationId xmlns:p14="http://schemas.microsoft.com/office/powerpoint/2010/main" val="20403887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6268" y="-17784"/>
            <a:ext cx="6764731" cy="461665"/>
          </a:xfrm>
          <a:prstGeom prst="rect">
            <a:avLst/>
          </a:prstGeom>
          <a:noFill/>
        </p:spPr>
        <p:txBody>
          <a:bodyPr wrap="square" lIns="91440" tIns="45720" rIns="91440" bIns="45720">
            <a:spAutoFit/>
          </a:bodyPr>
          <a:lstStyle/>
          <a:p>
            <a:pPr algn="ctr"/>
            <a:r>
              <a:rPr lang="en-US" sz="2400" b="1" dirty="0" smtClean="0">
                <a:ln w="12700">
                  <a:solidFill>
                    <a:schemeClr val="accent5"/>
                  </a:solidFill>
                  <a:prstDash val="solid"/>
                </a:ln>
                <a:pattFill prst="ltDnDiag">
                  <a:fgClr>
                    <a:schemeClr val="accent5">
                      <a:lumMod val="60000"/>
                      <a:lumOff val="40000"/>
                    </a:schemeClr>
                  </a:fgClr>
                  <a:bgClr>
                    <a:schemeClr val="bg1"/>
                  </a:bgClr>
                </a:pattFill>
              </a:rPr>
              <a:t>NFC Cheat </a:t>
            </a:r>
            <a:r>
              <a:rPr lang="en-US" sz="2400" b="1" dirty="0">
                <a:ln w="12700">
                  <a:solidFill>
                    <a:schemeClr val="accent5"/>
                  </a:solidFill>
                  <a:prstDash val="solid"/>
                </a:ln>
                <a:pattFill prst="ltDnDiag">
                  <a:fgClr>
                    <a:schemeClr val="accent5">
                      <a:lumMod val="60000"/>
                      <a:lumOff val="40000"/>
                    </a:schemeClr>
                  </a:fgClr>
                  <a:bgClr>
                    <a:schemeClr val="bg1"/>
                  </a:bgClr>
                </a:pattFill>
              </a:rPr>
              <a:t>Sheet – Part </a:t>
            </a:r>
            <a:r>
              <a:rPr lang="en-US" sz="2400" b="1" dirty="0" smtClean="0">
                <a:ln w="12700">
                  <a:solidFill>
                    <a:schemeClr val="accent5"/>
                  </a:solidFill>
                  <a:prstDash val="solid"/>
                </a:ln>
                <a:pattFill prst="ltDnDiag">
                  <a:fgClr>
                    <a:schemeClr val="accent5">
                      <a:lumMod val="60000"/>
                      <a:lumOff val="40000"/>
                    </a:schemeClr>
                  </a:fgClr>
                  <a:bgClr>
                    <a:schemeClr val="bg1"/>
                  </a:bgClr>
                </a:pattFill>
              </a:rPr>
              <a:t>2 v1.0</a:t>
            </a:r>
            <a:endParaRPr lang="en-US" sz="2400" b="1" dirty="0">
              <a:ln w="12700">
                <a:solidFill>
                  <a:schemeClr val="accent5"/>
                </a:solidFill>
                <a:prstDash val="solid"/>
              </a:ln>
              <a:pattFill prst="ltDnDiag">
                <a:fgClr>
                  <a:schemeClr val="accent5">
                    <a:lumMod val="60000"/>
                    <a:lumOff val="40000"/>
                  </a:schemeClr>
                </a:fgClr>
                <a:bgClr>
                  <a:schemeClr val="bg1"/>
                </a:bgClr>
              </a:pattFill>
            </a:endParaRPr>
          </a:p>
        </p:txBody>
      </p:sp>
      <p:graphicFrame>
        <p:nvGraphicFramePr>
          <p:cNvPr id="22" name="Table 21"/>
          <p:cNvGraphicFramePr>
            <a:graphicFrameLocks noGrp="1"/>
          </p:cNvGraphicFramePr>
          <p:nvPr>
            <p:extLst>
              <p:ext uri="{D42A27DB-BD31-4B8C-83A1-F6EECF244321}">
                <p14:modId xmlns:p14="http://schemas.microsoft.com/office/powerpoint/2010/main" val="1924256702"/>
              </p:ext>
            </p:extLst>
          </p:nvPr>
        </p:nvGraphicFramePr>
        <p:xfrm>
          <a:off x="41640" y="428596"/>
          <a:ext cx="3135900" cy="217025"/>
        </p:xfrm>
        <a:graphic>
          <a:graphicData uri="http://schemas.openxmlformats.org/drawingml/2006/table">
            <a:tbl>
              <a:tblPr firstRow="1" bandRow="1">
                <a:tableStyleId>{FABFCF23-3B69-468F-B69F-88F6DE6A72F2}</a:tableStyleId>
              </a:tblPr>
              <a:tblGrid>
                <a:gridCol w="3135900">
                  <a:extLst>
                    <a:ext uri="{9D8B030D-6E8A-4147-A177-3AD203B41FA5}">
                      <a16:colId xmlns:a16="http://schemas.microsoft.com/office/drawing/2014/main" val="20000"/>
                    </a:ext>
                  </a:extLst>
                </a:gridCol>
              </a:tblGrid>
              <a:tr h="217025">
                <a:tc>
                  <a:txBody>
                    <a:bodyPr/>
                    <a:lstStyle/>
                    <a:p>
                      <a:r>
                        <a:rPr lang="en-US" sz="800" dirty="0" smtClean="0">
                          <a:solidFill>
                            <a:schemeClr val="bg1"/>
                          </a:solidFill>
                          <a:latin typeface="Arial" charset="0"/>
                          <a:ea typeface="Arial" charset="0"/>
                          <a:cs typeface="Arial" charset="0"/>
                        </a:rPr>
                        <a:t>Benefits of NFC</a:t>
                      </a:r>
                      <a:endParaRPr lang="en-US" sz="800" dirty="0">
                        <a:solidFill>
                          <a:schemeClr val="bg1"/>
                        </a:solidFill>
                        <a:latin typeface="Arial" charset="0"/>
                        <a:ea typeface="Arial" charset="0"/>
                        <a:cs typeface="Arial"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75000"/>
                      </a:schemeClr>
                    </a:solidFill>
                  </a:tcPr>
                </a:tc>
                <a:extLst>
                  <a:ext uri="{0D108BD9-81ED-4DB2-BD59-A6C34878D82A}">
                    <a16:rowId xmlns:a16="http://schemas.microsoft.com/office/drawing/2014/main" val="10000"/>
                  </a:ext>
                </a:extLst>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490267744"/>
              </p:ext>
            </p:extLst>
          </p:nvPr>
        </p:nvGraphicFramePr>
        <p:xfrm>
          <a:off x="3459480" y="443881"/>
          <a:ext cx="3275729" cy="217025"/>
        </p:xfrm>
        <a:graphic>
          <a:graphicData uri="http://schemas.openxmlformats.org/drawingml/2006/table">
            <a:tbl>
              <a:tblPr firstRow="1" bandRow="1">
                <a:tableStyleId>{FABFCF23-3B69-468F-B69F-88F6DE6A72F2}</a:tableStyleId>
              </a:tblPr>
              <a:tblGrid>
                <a:gridCol w="3275729">
                  <a:extLst>
                    <a:ext uri="{9D8B030D-6E8A-4147-A177-3AD203B41FA5}">
                      <a16:colId xmlns:a16="http://schemas.microsoft.com/office/drawing/2014/main" val="20000"/>
                    </a:ext>
                  </a:extLst>
                </a:gridCol>
              </a:tblGrid>
              <a:tr h="217025">
                <a:tc>
                  <a:txBody>
                    <a:bodyPr/>
                    <a:lstStyle/>
                    <a:p>
                      <a:r>
                        <a:rPr lang="en-US" sz="800" dirty="0" smtClean="0">
                          <a:solidFill>
                            <a:schemeClr val="bg1"/>
                          </a:solidFill>
                          <a:latin typeface="Arial" charset="0"/>
                          <a:ea typeface="Arial" charset="0"/>
                          <a:cs typeface="Arial" charset="0"/>
                        </a:rPr>
                        <a:t>Applications of NFC</a:t>
                      </a:r>
                      <a:endParaRPr lang="en-US" sz="800" dirty="0">
                        <a:solidFill>
                          <a:schemeClr val="bg1"/>
                        </a:solidFill>
                        <a:latin typeface="Arial" charset="0"/>
                        <a:ea typeface="Arial" charset="0"/>
                        <a:cs typeface="Arial"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75000"/>
                      </a:schemeClr>
                    </a:solidFill>
                  </a:tcPr>
                </a:tc>
                <a:extLst>
                  <a:ext uri="{0D108BD9-81ED-4DB2-BD59-A6C34878D82A}">
                    <a16:rowId xmlns:a16="http://schemas.microsoft.com/office/drawing/2014/main" val="10000"/>
                  </a:ext>
                </a:extLst>
              </a:tr>
            </a:tbl>
          </a:graphicData>
        </a:graphic>
      </p:graphicFrame>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saturation sat="0"/>
                    </a14:imgEffect>
                  </a14:imgLayer>
                </a14:imgProps>
              </a:ext>
            </a:extLst>
          </a:blip>
          <a:stretch>
            <a:fillRect/>
          </a:stretch>
        </p:blipFill>
        <p:spPr>
          <a:xfrm>
            <a:off x="46268" y="758190"/>
            <a:ext cx="3131272" cy="1675505"/>
          </a:xfrm>
          <a:prstGeom prst="rect">
            <a:avLst/>
          </a:prstGeom>
        </p:spPr>
      </p:pic>
      <p:pic>
        <p:nvPicPr>
          <p:cNvPr id="13" name="Picture 12"/>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saturation sat="0"/>
                    </a14:imgEffect>
                    <a14:imgEffect>
                      <a14:brightnessContrast contrast="40000"/>
                    </a14:imgEffect>
                  </a14:imgLayer>
                </a14:imgProps>
              </a:ext>
            </a:extLst>
          </a:blip>
          <a:stretch>
            <a:fillRect/>
          </a:stretch>
        </p:blipFill>
        <p:spPr>
          <a:xfrm>
            <a:off x="3428633" y="758190"/>
            <a:ext cx="3306576" cy="1388904"/>
          </a:xfrm>
          <a:prstGeom prst="rect">
            <a:avLst/>
          </a:prstGeom>
        </p:spPr>
      </p:pic>
    </p:spTree>
    <p:extLst>
      <p:ext uri="{BB962C8B-B14F-4D97-AF65-F5344CB8AC3E}">
        <p14:creationId xmlns:p14="http://schemas.microsoft.com/office/powerpoint/2010/main" val="606681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grayscl/>
            <a:extLst>
              <a:ext uri="{BEBA8EAE-BF5A-486C-A8C5-ECC9F3942E4B}">
                <a14:imgProps xmlns:a14="http://schemas.microsoft.com/office/drawing/2010/main">
                  <a14:imgLayer r:embed="rId3">
                    <a14:imgEffect>
                      <a14:sharpenSoften amount="25000"/>
                    </a14:imgEffect>
                    <a14:imgEffect>
                      <a14:brightnessContrast bright="20000"/>
                    </a14:imgEffect>
                  </a14:imgLayer>
                </a14:imgProps>
              </a:ext>
            </a:extLst>
          </a:blip>
          <a:stretch>
            <a:fillRect/>
          </a:stretch>
        </p:blipFill>
        <p:spPr>
          <a:xfrm>
            <a:off x="3005041" y="3703019"/>
            <a:ext cx="3829843" cy="2435513"/>
          </a:xfrm>
          <a:prstGeom prst="rect">
            <a:avLst/>
          </a:prstGeom>
        </p:spPr>
      </p:pic>
      <p:sp>
        <p:nvSpPr>
          <p:cNvPr id="6" name="Rectangle 5"/>
          <p:cNvSpPr/>
          <p:nvPr/>
        </p:nvSpPr>
        <p:spPr>
          <a:xfrm>
            <a:off x="51031" y="-28021"/>
            <a:ext cx="6768868" cy="461665"/>
          </a:xfrm>
          <a:prstGeom prst="rect">
            <a:avLst/>
          </a:prstGeom>
          <a:noFill/>
        </p:spPr>
        <p:txBody>
          <a:bodyPr wrap="square" lIns="91440" tIns="45720" rIns="91440" bIns="45720">
            <a:spAutoFit/>
          </a:bodyPr>
          <a:lstStyle/>
          <a:p>
            <a:pPr algn="ctr"/>
            <a:r>
              <a:rPr lang="en-US" sz="2400" b="1" dirty="0" smtClean="0">
                <a:ln w="12700">
                  <a:solidFill>
                    <a:schemeClr val="accent6">
                      <a:lumMod val="50000"/>
                    </a:schemeClr>
                  </a:solidFill>
                  <a:prstDash val="solid"/>
                </a:ln>
                <a:pattFill prst="ltDnDiag">
                  <a:fgClr>
                    <a:schemeClr val="accent5">
                      <a:lumMod val="60000"/>
                      <a:lumOff val="40000"/>
                    </a:schemeClr>
                  </a:fgClr>
                  <a:bgClr>
                    <a:schemeClr val="bg1"/>
                  </a:bgClr>
                </a:pattFill>
              </a:rPr>
              <a:t>IoT Hardware Cheat Sheet v1.0</a:t>
            </a:r>
            <a:endParaRPr lang="en-US" sz="2400" b="1" dirty="0">
              <a:ln w="12700">
                <a:solidFill>
                  <a:schemeClr val="accent6">
                    <a:lumMod val="50000"/>
                  </a:schemeClr>
                </a:solidFill>
                <a:prstDash val="solid"/>
              </a:ln>
              <a:pattFill prst="ltDnDiag">
                <a:fgClr>
                  <a:schemeClr val="accent5">
                    <a:lumMod val="60000"/>
                    <a:lumOff val="40000"/>
                  </a:schemeClr>
                </a:fgClr>
                <a:bgClr>
                  <a:schemeClr val="bg1"/>
                </a:bgClr>
              </a:pattFill>
            </a:endParaRPr>
          </a:p>
        </p:txBody>
      </p:sp>
      <p:graphicFrame>
        <p:nvGraphicFramePr>
          <p:cNvPr id="14" name="Table 13"/>
          <p:cNvGraphicFramePr>
            <a:graphicFrameLocks noGrp="1"/>
          </p:cNvGraphicFramePr>
          <p:nvPr>
            <p:extLst>
              <p:ext uri="{D42A27DB-BD31-4B8C-83A1-F6EECF244321}">
                <p14:modId xmlns:p14="http://schemas.microsoft.com/office/powerpoint/2010/main" val="2009556762"/>
              </p:ext>
            </p:extLst>
          </p:nvPr>
        </p:nvGraphicFramePr>
        <p:xfrm>
          <a:off x="2074070" y="433644"/>
          <a:ext cx="1635917" cy="2061536"/>
        </p:xfrm>
        <a:graphic>
          <a:graphicData uri="http://schemas.openxmlformats.org/drawingml/2006/table">
            <a:tbl>
              <a:tblPr firstRow="1" bandRow="1">
                <a:tableStyleId>{10A1B5D5-9B99-4C35-A422-299274C87663}</a:tableStyleId>
              </a:tblPr>
              <a:tblGrid>
                <a:gridCol w="388537">
                  <a:extLst>
                    <a:ext uri="{9D8B030D-6E8A-4147-A177-3AD203B41FA5}">
                      <a16:colId xmlns:a16="http://schemas.microsoft.com/office/drawing/2014/main" val="3425068499"/>
                    </a:ext>
                  </a:extLst>
                </a:gridCol>
                <a:gridCol w="623690">
                  <a:extLst>
                    <a:ext uri="{9D8B030D-6E8A-4147-A177-3AD203B41FA5}">
                      <a16:colId xmlns:a16="http://schemas.microsoft.com/office/drawing/2014/main" val="1662177376"/>
                    </a:ext>
                  </a:extLst>
                </a:gridCol>
                <a:gridCol w="623690">
                  <a:extLst>
                    <a:ext uri="{9D8B030D-6E8A-4147-A177-3AD203B41FA5}">
                      <a16:colId xmlns:a16="http://schemas.microsoft.com/office/drawing/2014/main" val="1682434915"/>
                    </a:ext>
                  </a:extLst>
                </a:gridCol>
              </a:tblGrid>
              <a:tr h="163055">
                <a:tc gridSpan="3">
                  <a:txBody>
                    <a:bodyPr/>
                    <a:lstStyle/>
                    <a:p>
                      <a:r>
                        <a:rPr lang="en-US" sz="800" dirty="0" smtClean="0">
                          <a:latin typeface="Arial" panose="020B0604020202020204" pitchFamily="34" charset="0"/>
                          <a:cs typeface="Arial" panose="020B0604020202020204" pitchFamily="34" charset="0"/>
                        </a:rPr>
                        <a:t>Choosing IOT Hardware Device</a:t>
                      </a:r>
                      <a:endParaRPr lang="en-US" sz="800" dirty="0">
                        <a:solidFill>
                          <a:schemeClr val="bg1"/>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75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68469">
                <a:tc gridSpan="3">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aseline="0" dirty="0" smtClean="0">
                          <a:solidFill>
                            <a:schemeClr val="tx1">
                              <a:lumMod val="65000"/>
                              <a:lumOff val="35000"/>
                            </a:schemeClr>
                          </a:solidFill>
                          <a:latin typeface="Arial" panose="020B0604020202020204" pitchFamily="34" charset="0"/>
                          <a:cs typeface="Arial" panose="020B0604020202020204" pitchFamily="34" charset="0"/>
                        </a:rPr>
                        <a:t>Base on: </a:t>
                      </a:r>
                      <a:r>
                        <a:rPr lang="en-US" sz="800" b="1" baseline="0" dirty="0" smtClean="0">
                          <a:solidFill>
                            <a:schemeClr val="tx1">
                              <a:lumMod val="65000"/>
                              <a:lumOff val="35000"/>
                            </a:schemeClr>
                          </a:solidFill>
                          <a:latin typeface="Arial" panose="020B0604020202020204" pitchFamily="34" charset="0"/>
                          <a:cs typeface="Arial" panose="020B0604020202020204" pitchFamily="34" charset="0"/>
                        </a:rPr>
                        <a:t>Form Factor</a:t>
                      </a:r>
                      <a:r>
                        <a:rPr lang="en-US" sz="800" baseline="0" dirty="0" smtClean="0">
                          <a:solidFill>
                            <a:schemeClr val="tx1">
                              <a:lumMod val="65000"/>
                              <a:lumOff val="35000"/>
                            </a:schemeClr>
                          </a:solidFill>
                          <a:latin typeface="Arial" panose="020B0604020202020204" pitchFamily="34" charset="0"/>
                          <a:cs typeface="Arial" panose="020B0604020202020204" pitchFamily="34" charset="0"/>
                        </a:rPr>
                        <a:t>, </a:t>
                      </a:r>
                      <a:r>
                        <a:rPr lang="en-US" sz="800" b="1" baseline="0" dirty="0" smtClean="0">
                          <a:solidFill>
                            <a:schemeClr val="tx1">
                              <a:lumMod val="65000"/>
                              <a:lumOff val="35000"/>
                            </a:schemeClr>
                          </a:solidFill>
                          <a:latin typeface="Arial" panose="020B0604020202020204" pitchFamily="34" charset="0"/>
                          <a:cs typeface="Arial" panose="020B0604020202020204" pitchFamily="34" charset="0"/>
                        </a:rPr>
                        <a:t>Shape</a:t>
                      </a:r>
                      <a:r>
                        <a:rPr lang="en-US" sz="800" baseline="0" dirty="0" smtClean="0">
                          <a:solidFill>
                            <a:schemeClr val="tx1">
                              <a:lumMod val="65000"/>
                              <a:lumOff val="35000"/>
                            </a:schemeClr>
                          </a:solidFill>
                          <a:latin typeface="Arial" panose="020B0604020202020204" pitchFamily="34" charset="0"/>
                          <a:cs typeface="Arial" panose="020B0604020202020204" pitchFamily="34" charset="0"/>
                        </a:rPr>
                        <a:t>, </a:t>
                      </a:r>
                      <a:r>
                        <a:rPr lang="en-US" sz="800" b="1" baseline="0" dirty="0" smtClean="0">
                          <a:solidFill>
                            <a:schemeClr val="tx1">
                              <a:lumMod val="65000"/>
                              <a:lumOff val="35000"/>
                            </a:schemeClr>
                          </a:solidFill>
                          <a:latin typeface="Arial" panose="020B0604020202020204" pitchFamily="34" charset="0"/>
                          <a:cs typeface="Arial" panose="020B0604020202020204" pitchFamily="34" charset="0"/>
                        </a:rPr>
                        <a:t>Function</a:t>
                      </a:r>
                      <a:r>
                        <a:rPr lang="en-US" sz="800" baseline="0" dirty="0" smtClean="0">
                          <a:solidFill>
                            <a:schemeClr val="tx1">
                              <a:lumMod val="65000"/>
                              <a:lumOff val="35000"/>
                            </a:schemeClr>
                          </a:solidFill>
                          <a:latin typeface="Arial" panose="020B0604020202020204" pitchFamily="34" charset="0"/>
                          <a:cs typeface="Arial" panose="020B0604020202020204" pitchFamily="34" charset="0"/>
                        </a:rPr>
                        <a:t>, </a:t>
                      </a:r>
                      <a:r>
                        <a:rPr lang="en-US" sz="800" b="1" baseline="0" dirty="0" smtClean="0">
                          <a:solidFill>
                            <a:schemeClr val="tx1">
                              <a:lumMod val="65000"/>
                              <a:lumOff val="35000"/>
                            </a:schemeClr>
                          </a:solidFill>
                          <a:latin typeface="Arial" panose="020B0604020202020204" pitchFamily="34" charset="0"/>
                          <a:cs typeface="Arial" panose="020B0604020202020204" pitchFamily="34" charset="0"/>
                        </a:rPr>
                        <a:t>Dev/Design</a:t>
                      </a:r>
                      <a:r>
                        <a:rPr lang="en-US" sz="800" baseline="0" dirty="0" smtClean="0">
                          <a:solidFill>
                            <a:schemeClr val="tx1">
                              <a:lumMod val="65000"/>
                              <a:lumOff val="35000"/>
                            </a:schemeClr>
                          </a:solidFill>
                          <a:latin typeface="Arial" panose="020B0604020202020204" pitchFamily="34" charset="0"/>
                          <a:cs typeface="Arial" panose="020B0604020202020204" pitchFamily="34" charset="0"/>
                        </a:rPr>
                        <a:t>, </a:t>
                      </a:r>
                      <a:r>
                        <a:rPr lang="en-US" sz="800" b="1" baseline="0" dirty="0" smtClean="0">
                          <a:solidFill>
                            <a:schemeClr val="tx1">
                              <a:lumMod val="65000"/>
                              <a:lumOff val="35000"/>
                            </a:schemeClr>
                          </a:solidFill>
                          <a:latin typeface="Arial" panose="020B0604020202020204" pitchFamily="34" charset="0"/>
                          <a:cs typeface="Arial" panose="020B0604020202020204" pitchFamily="34" charset="0"/>
                        </a:rPr>
                        <a:t>Cost</a:t>
                      </a:r>
                      <a:r>
                        <a:rPr lang="en-US" sz="800" baseline="0" dirty="0" smtClean="0">
                          <a:solidFill>
                            <a:schemeClr val="tx1">
                              <a:lumMod val="65000"/>
                              <a:lumOff val="35000"/>
                            </a:schemeClr>
                          </a:solidFill>
                          <a:latin typeface="Arial" panose="020B0604020202020204" pitchFamily="34" charset="0"/>
                          <a:cs typeface="Arial" panose="020B0604020202020204" pitchFamily="34" charset="0"/>
                        </a:rPr>
                        <a:t>, and </a:t>
                      </a:r>
                      <a:r>
                        <a:rPr lang="en-US" sz="800" b="1" baseline="0" dirty="0" smtClean="0">
                          <a:solidFill>
                            <a:schemeClr val="tx1">
                              <a:lumMod val="65000"/>
                              <a:lumOff val="35000"/>
                            </a:schemeClr>
                          </a:solidFill>
                          <a:latin typeface="Arial" panose="020B0604020202020204" pitchFamily="34" charset="0"/>
                          <a:cs typeface="Arial" panose="020B0604020202020204" pitchFamily="34" charset="0"/>
                        </a:rPr>
                        <a:t>Manufacturability</a:t>
                      </a:r>
                      <a:r>
                        <a:rPr lang="en-US" sz="800" baseline="0" dirty="0" smtClean="0">
                          <a:solidFill>
                            <a:schemeClr val="tx1">
                              <a:lumMod val="65000"/>
                              <a:lumOff val="35000"/>
                            </a:schemeClr>
                          </a:solidFill>
                          <a:latin typeface="Arial" panose="020B0604020202020204" pitchFamily="34" charset="0"/>
                          <a:cs typeface="Arial" panose="020B0604020202020204" pitchFamily="34" charset="0"/>
                        </a:rPr>
                        <a:t>. </a:t>
                      </a:r>
                      <a:endPar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368469">
                <a:tc gridSpan="3">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hlinkClick r:id="rId4"/>
                        </a:rPr>
                        <a:t>RFC 7228</a:t>
                      </a: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 defines 3 classes</a:t>
                      </a: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of device depending on </a:t>
                      </a:r>
                      <a:r>
                        <a:rPr lang="en-US" sz="800" b="1"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RAM</a:t>
                      </a: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and </a:t>
                      </a:r>
                      <a:r>
                        <a:rPr lang="en-US" sz="800" b="1"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flash memory size</a:t>
                      </a: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75070889"/>
                  </a:ext>
                </a:extLst>
              </a:tr>
              <a:tr h="225116">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Class 0</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&lt;&lt; 10 KiB</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&lt;&lt; 100 KiB</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08336563"/>
                  </a:ext>
                </a:extLst>
              </a:tr>
              <a:tr h="129540">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Class 1</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10 KiB</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 100 KiB</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4027200"/>
                  </a:ext>
                </a:extLst>
              </a:tr>
              <a:tr h="0">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Class 2</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50 KiB</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250 KiB</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17107751"/>
                  </a:ext>
                </a:extLst>
              </a:tr>
              <a:tr h="368469">
                <a:tc gridSpan="3">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Famous microcontroller manufacturers: </a:t>
                      </a:r>
                      <a:r>
                        <a:rPr lang="en-US" sz="800" baseline="0" dirty="0" err="1" smtClean="0">
                          <a:solidFill>
                            <a:schemeClr val="tx1">
                              <a:lumMod val="65000"/>
                              <a:lumOff val="35000"/>
                            </a:schemeClr>
                          </a:solidFill>
                          <a:latin typeface="Arial" panose="020B0604020202020204" pitchFamily="34" charset="0"/>
                          <a:ea typeface="Arial" charset="0"/>
                          <a:cs typeface="Arial" panose="020B0604020202020204" pitchFamily="34" charset="0"/>
                        </a:rPr>
                        <a:t>MicroChip</a:t>
                      </a: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Atmel, Intel, Analog devices, etc.</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32830427"/>
                  </a:ext>
                </a:extLst>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1902594877"/>
              </p:ext>
            </p:extLst>
          </p:nvPr>
        </p:nvGraphicFramePr>
        <p:xfrm>
          <a:off x="51031" y="433644"/>
          <a:ext cx="1957840" cy="4181178"/>
        </p:xfrm>
        <a:graphic>
          <a:graphicData uri="http://schemas.openxmlformats.org/drawingml/2006/table">
            <a:tbl>
              <a:tblPr firstRow="1" bandRow="1">
                <a:tableStyleId>{10A1B5D5-9B99-4C35-A422-299274C87663}</a:tableStyleId>
              </a:tblPr>
              <a:tblGrid>
                <a:gridCol w="1957840">
                  <a:extLst>
                    <a:ext uri="{9D8B030D-6E8A-4147-A177-3AD203B41FA5}">
                      <a16:colId xmlns:a16="http://schemas.microsoft.com/office/drawing/2014/main" val="20000"/>
                    </a:ext>
                  </a:extLst>
                </a:gridCol>
              </a:tblGrid>
              <a:tr h="163055">
                <a:tc>
                  <a:txBody>
                    <a:bodyPr/>
                    <a:lstStyle/>
                    <a:p>
                      <a:r>
                        <a:rPr lang="en-US" sz="800" dirty="0" smtClean="0">
                          <a:latin typeface="Arial" panose="020B0604020202020204" pitchFamily="34" charset="0"/>
                          <a:cs typeface="Arial" panose="020B0604020202020204" pitchFamily="34" charset="0"/>
                        </a:rPr>
                        <a:t>Arduino</a:t>
                      </a:r>
                      <a:endParaRPr lang="en-US" sz="800" dirty="0">
                        <a:solidFill>
                          <a:schemeClr val="bg1"/>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75000"/>
                      </a:schemeClr>
                    </a:solidFill>
                  </a:tcPr>
                </a:tc>
                <a:extLst>
                  <a:ext uri="{0D108BD9-81ED-4DB2-BD59-A6C34878D82A}">
                    <a16:rowId xmlns:a16="http://schemas.microsoft.com/office/drawing/2014/main" val="10000"/>
                  </a:ext>
                </a:extLst>
              </a:tr>
              <a:tr h="368469">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baseline="0" dirty="0" smtClean="0">
                          <a:solidFill>
                            <a:schemeClr val="tx1">
                              <a:lumMod val="65000"/>
                              <a:lumOff val="35000"/>
                            </a:schemeClr>
                          </a:solidFill>
                          <a:latin typeface="Arial" panose="020B0604020202020204" pitchFamily="34" charset="0"/>
                          <a:cs typeface="Arial" panose="020B0604020202020204" pitchFamily="34" charset="0"/>
                        </a:rPr>
                        <a:t>Open-source hardware prototyping </a:t>
                      </a:r>
                      <a:r>
                        <a:rPr lang="en-US" sz="800" baseline="0" dirty="0" smtClean="0">
                          <a:solidFill>
                            <a:schemeClr val="tx1">
                              <a:lumMod val="65000"/>
                              <a:lumOff val="35000"/>
                            </a:schemeClr>
                          </a:solidFill>
                          <a:latin typeface="Arial" panose="020B0604020202020204" pitchFamily="34" charset="0"/>
                          <a:cs typeface="Arial" panose="020B0604020202020204" pitchFamily="34" charset="0"/>
                        </a:rPr>
                        <a:t>platform, powered by </a:t>
                      </a:r>
                      <a:r>
                        <a:rPr lang="en-US" sz="800" b="1" baseline="0" dirty="0" smtClean="0">
                          <a:solidFill>
                            <a:schemeClr val="tx1">
                              <a:lumMod val="65000"/>
                              <a:lumOff val="35000"/>
                            </a:schemeClr>
                          </a:solidFill>
                          <a:latin typeface="Arial" panose="020B0604020202020204" pitchFamily="34" charset="0"/>
                          <a:cs typeface="Arial" panose="020B0604020202020204" pitchFamily="34" charset="0"/>
                        </a:rPr>
                        <a:t>Arduino programming language </a:t>
                      </a:r>
                      <a:r>
                        <a:rPr lang="en-US" sz="800" baseline="0" dirty="0" smtClean="0">
                          <a:solidFill>
                            <a:schemeClr val="tx1">
                              <a:lumMod val="65000"/>
                              <a:lumOff val="35000"/>
                            </a:schemeClr>
                          </a:solidFill>
                          <a:latin typeface="Arial" panose="020B0604020202020204" pitchFamily="34" charset="0"/>
                          <a:cs typeface="Arial" panose="020B0604020202020204" pitchFamily="34" charset="0"/>
                        </a:rPr>
                        <a:t>(based on Wiring, o/s framework for microcontrollers) and </a:t>
                      </a:r>
                      <a:r>
                        <a:rPr lang="en-US" sz="800" b="1" baseline="0" dirty="0" smtClean="0">
                          <a:solidFill>
                            <a:schemeClr val="tx1">
                              <a:lumMod val="65000"/>
                              <a:lumOff val="35000"/>
                            </a:schemeClr>
                          </a:solidFill>
                          <a:latin typeface="Arial" panose="020B0604020202020204" pitchFamily="34" charset="0"/>
                          <a:cs typeface="Arial" panose="020B0604020202020204" pitchFamily="34" charset="0"/>
                        </a:rPr>
                        <a:t>Arduino IDE </a:t>
                      </a:r>
                      <a:r>
                        <a:rPr lang="en-US" sz="800" baseline="0" dirty="0" smtClean="0">
                          <a:solidFill>
                            <a:schemeClr val="tx1">
                              <a:lumMod val="65000"/>
                              <a:lumOff val="35000"/>
                            </a:schemeClr>
                          </a:solidFill>
                          <a:latin typeface="Arial" panose="020B0604020202020204" pitchFamily="34" charset="0"/>
                          <a:cs typeface="Arial" panose="020B0604020202020204" pitchFamily="34" charset="0"/>
                        </a:rPr>
                        <a:t>(based on Processing).</a:t>
                      </a:r>
                      <a:endPar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08370">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 Simple </a:t>
                      </a:r>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microcontroller</a:t>
                      </a: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a:t>
                      </a: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usually Atmel chip such as ATmega328, 8-6-32 Mhz.</a:t>
                      </a:r>
                      <a:endPar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06032820"/>
                  </a:ext>
                </a:extLst>
              </a:tr>
              <a:tr h="368469">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 </a:t>
                      </a:r>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Programmed</a:t>
                      </a: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 in C (i.e. sketches)</a:t>
                      </a: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in Arduino IDE, runs in loop (as embedded software)</a:t>
                      </a:r>
                      <a:endPar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08613551"/>
                  </a:ext>
                </a:extLst>
              </a:tr>
              <a:tr h="200750">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 Operating</a:t>
                      </a: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at </a:t>
                      </a:r>
                      <a:r>
                        <a:rPr lang="en-US" sz="800" b="1"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3.3V or 5V</a:t>
                      </a: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input voltage </a:t>
                      </a:r>
                      <a:r>
                        <a:rPr lang="en-US" sz="800" b="1"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6-20V</a:t>
                      </a:r>
                      <a:endPar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07688125"/>
                  </a:ext>
                </a:extLst>
              </a:tr>
              <a:tr h="368469">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 Has </a:t>
                      </a:r>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digital</a:t>
                      </a:r>
                      <a:r>
                        <a:rPr lang="en-US" sz="800" b="1"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pins </a:t>
                      </a:r>
                      <a:r>
                        <a:rPr lang="en-US" sz="800" b="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(1/0)</a:t>
                      </a: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which can be used for both input and output. Some special pins such as </a:t>
                      </a:r>
                      <a:r>
                        <a:rPr lang="en-US" sz="800" b="1"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PWM</a:t>
                      </a: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can vary the amount of time that it’s ON/OFF really fast so it can simulate an analog output signal. </a:t>
                      </a:r>
                      <a:endPar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98864023"/>
                  </a:ext>
                </a:extLst>
              </a:tr>
              <a:tr h="368469">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 Has </a:t>
                      </a:r>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analog pins</a:t>
                      </a: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 which are</a:t>
                      </a: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mostly used for input, with a built-in A/D converter.</a:t>
                      </a:r>
                      <a:endPar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9879675"/>
                  </a:ext>
                </a:extLst>
              </a:tr>
              <a:tr h="368469">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 </a:t>
                      </a:r>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Flash memory size </a:t>
                      </a: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32KB, 64KB.</a:t>
                      </a: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~0.5KB used by the bootloader.</a:t>
                      </a:r>
                      <a:endPar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21055696"/>
                  </a:ext>
                </a:extLst>
              </a:tr>
              <a:tr h="368469">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 </a:t>
                      </a:r>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SRAM size </a:t>
                      </a: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2KB, 4KB, 8KB depending on the processor.</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53985236"/>
                  </a:ext>
                </a:extLst>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3017188076"/>
              </p:ext>
            </p:extLst>
          </p:nvPr>
        </p:nvGraphicFramePr>
        <p:xfrm>
          <a:off x="3787140" y="433644"/>
          <a:ext cx="3032759" cy="2742912"/>
        </p:xfrm>
        <a:graphic>
          <a:graphicData uri="http://schemas.openxmlformats.org/drawingml/2006/table">
            <a:tbl>
              <a:tblPr firstRow="1" bandRow="1">
                <a:tableStyleId>{10A1B5D5-9B99-4C35-A422-299274C87663}</a:tableStyleId>
              </a:tblPr>
              <a:tblGrid>
                <a:gridCol w="3032759">
                  <a:extLst>
                    <a:ext uri="{9D8B030D-6E8A-4147-A177-3AD203B41FA5}">
                      <a16:colId xmlns:a16="http://schemas.microsoft.com/office/drawing/2014/main" val="20000"/>
                    </a:ext>
                  </a:extLst>
                </a:gridCol>
              </a:tblGrid>
              <a:tr h="198816">
                <a:tc>
                  <a:txBody>
                    <a:bodyPr/>
                    <a:lstStyle/>
                    <a:p>
                      <a:r>
                        <a:rPr lang="en-US" sz="800" dirty="0" smtClean="0">
                          <a:latin typeface="Arial" panose="020B0604020202020204" pitchFamily="34" charset="0"/>
                          <a:cs typeface="Arial" panose="020B0604020202020204" pitchFamily="34" charset="0"/>
                        </a:rPr>
                        <a:t>Arduino UNO vs Raspberry Pi vs </a:t>
                      </a:r>
                      <a:r>
                        <a:rPr lang="en-US" sz="800" dirty="0" err="1" smtClean="0">
                          <a:latin typeface="Arial" panose="020B0604020202020204" pitchFamily="34" charset="0"/>
                          <a:cs typeface="Arial" panose="020B0604020202020204" pitchFamily="34" charset="0"/>
                        </a:rPr>
                        <a:t>BeagleBone</a:t>
                      </a:r>
                      <a:r>
                        <a:rPr lang="en-US" sz="800" dirty="0" smtClean="0">
                          <a:latin typeface="Arial" panose="020B0604020202020204" pitchFamily="34" charset="0"/>
                          <a:cs typeface="Arial" panose="020B0604020202020204" pitchFamily="34" charset="0"/>
                        </a:rPr>
                        <a:t> </a:t>
                      </a:r>
                      <a:endParaRPr lang="en-US" sz="800" dirty="0">
                        <a:solidFill>
                          <a:schemeClr val="bg1"/>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75000"/>
                      </a:schemeClr>
                    </a:solidFill>
                  </a:tcPr>
                </a:tc>
                <a:extLst>
                  <a:ext uri="{0D108BD9-81ED-4DB2-BD59-A6C34878D82A}">
                    <a16:rowId xmlns:a16="http://schemas.microsoft.com/office/drawing/2014/main" val="10000"/>
                  </a:ext>
                </a:extLst>
              </a:tr>
              <a:tr h="2529552">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endPar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pic>
        <p:nvPicPr>
          <p:cNvPr id="2" name="Picture 1"/>
          <p:cNvPicPr>
            <a:picLocks noChangeAspect="1"/>
          </p:cNvPicPr>
          <p:nvPr/>
        </p:nvPicPr>
        <p:blipFill>
          <a:blip r:embed="rId5"/>
          <a:stretch>
            <a:fillRect/>
          </a:stretch>
        </p:blipFill>
        <p:spPr>
          <a:xfrm>
            <a:off x="3833335" y="667130"/>
            <a:ext cx="2940368" cy="2471614"/>
          </a:xfrm>
          <a:prstGeom prst="rect">
            <a:avLst/>
          </a:prstGeom>
        </p:spPr>
      </p:pic>
      <p:graphicFrame>
        <p:nvGraphicFramePr>
          <p:cNvPr id="24" name="Table 23"/>
          <p:cNvGraphicFramePr>
            <a:graphicFrameLocks noGrp="1"/>
          </p:cNvGraphicFramePr>
          <p:nvPr>
            <p:extLst>
              <p:ext uri="{D42A27DB-BD31-4B8C-83A1-F6EECF244321}">
                <p14:modId xmlns:p14="http://schemas.microsoft.com/office/powerpoint/2010/main" val="2482760993"/>
              </p:ext>
            </p:extLst>
          </p:nvPr>
        </p:nvGraphicFramePr>
        <p:xfrm>
          <a:off x="3833335" y="3524676"/>
          <a:ext cx="2836705" cy="213360"/>
        </p:xfrm>
        <a:graphic>
          <a:graphicData uri="http://schemas.openxmlformats.org/drawingml/2006/table">
            <a:tbl>
              <a:tblPr firstRow="1" bandRow="1">
                <a:tableStyleId>{10A1B5D5-9B99-4C35-A422-299274C87663}</a:tableStyleId>
              </a:tblPr>
              <a:tblGrid>
                <a:gridCol w="2836705">
                  <a:extLst>
                    <a:ext uri="{9D8B030D-6E8A-4147-A177-3AD203B41FA5}">
                      <a16:colId xmlns:a16="http://schemas.microsoft.com/office/drawing/2014/main" val="20000"/>
                    </a:ext>
                  </a:extLst>
                </a:gridCol>
              </a:tblGrid>
              <a:tr h="177097">
                <a:tc>
                  <a:txBody>
                    <a:bodyPr/>
                    <a:lstStyle/>
                    <a:p>
                      <a:r>
                        <a:rPr lang="en-US" sz="800" dirty="0" smtClean="0">
                          <a:latin typeface="Arial" panose="020B0604020202020204" pitchFamily="34" charset="0"/>
                          <a:cs typeface="Arial" panose="020B0604020202020204" pitchFamily="34" charset="0"/>
                        </a:rPr>
                        <a:t>Arduino UNO Board Layout</a:t>
                      </a:r>
                      <a:endParaRPr lang="en-US" sz="800" dirty="0">
                        <a:solidFill>
                          <a:schemeClr val="bg1"/>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75000"/>
                      </a:schemeClr>
                    </a:solidFill>
                  </a:tcPr>
                </a:tc>
                <a:extLst>
                  <a:ext uri="{0D108BD9-81ED-4DB2-BD59-A6C34878D82A}">
                    <a16:rowId xmlns:a16="http://schemas.microsoft.com/office/drawing/2014/main" val="10000"/>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4289850981"/>
              </p:ext>
            </p:extLst>
          </p:nvPr>
        </p:nvGraphicFramePr>
        <p:xfrm>
          <a:off x="51031" y="4680011"/>
          <a:ext cx="1957840" cy="4394538"/>
        </p:xfrm>
        <a:graphic>
          <a:graphicData uri="http://schemas.openxmlformats.org/drawingml/2006/table">
            <a:tbl>
              <a:tblPr firstRow="1" bandRow="1">
                <a:tableStyleId>{10A1B5D5-9B99-4C35-A422-299274C87663}</a:tableStyleId>
              </a:tblPr>
              <a:tblGrid>
                <a:gridCol w="1957840">
                  <a:extLst>
                    <a:ext uri="{9D8B030D-6E8A-4147-A177-3AD203B41FA5}">
                      <a16:colId xmlns:a16="http://schemas.microsoft.com/office/drawing/2014/main" val="4181357346"/>
                    </a:ext>
                  </a:extLst>
                </a:gridCol>
              </a:tblGrid>
              <a:tr h="163055">
                <a:tc>
                  <a:txBody>
                    <a:bodyPr/>
                    <a:lstStyle/>
                    <a:p>
                      <a:r>
                        <a:rPr lang="en-US" sz="800" dirty="0" smtClean="0">
                          <a:latin typeface="Arial" panose="020B0604020202020204" pitchFamily="34" charset="0"/>
                          <a:cs typeface="Arial" panose="020B0604020202020204" pitchFamily="34" charset="0"/>
                        </a:rPr>
                        <a:t>Raspberry Pi</a:t>
                      </a:r>
                      <a:endParaRPr lang="en-US" sz="800" dirty="0">
                        <a:solidFill>
                          <a:schemeClr val="bg1"/>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75000"/>
                      </a:schemeClr>
                    </a:solidFill>
                  </a:tcPr>
                </a:tc>
                <a:extLst>
                  <a:ext uri="{0D108BD9-81ED-4DB2-BD59-A6C34878D82A}">
                    <a16:rowId xmlns:a16="http://schemas.microsoft.com/office/drawing/2014/main" val="862000207"/>
                  </a:ext>
                </a:extLst>
              </a:tr>
              <a:tr h="368469">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A</a:t>
                      </a: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c</a:t>
                      </a: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redit card–sized </a:t>
                      </a:r>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single-board computers </a:t>
                      </a: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developed in the UK RPi Foundation to promote teaching of basic computer science in schools and developing countries.</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7764042"/>
                  </a:ext>
                </a:extLst>
              </a:tr>
              <a:tr h="208370">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 </a:t>
                      </a:r>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ARM-based</a:t>
                      </a:r>
                      <a:r>
                        <a:rPr lang="en-US" sz="800" b="1"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processor</a:t>
                      </a: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700 MHz single-core ARM1176JZF-S (model A, A+, B, B+, CM), </a:t>
                      </a:r>
                      <a:r>
                        <a:rPr lang="pt-BR"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900 MHz quad-core ARM Cortex-A7 (RPi 2)</a:t>
                      </a:r>
                      <a:endPar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8291527"/>
                  </a:ext>
                </a:extLst>
              </a:tr>
              <a:tr h="368469">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 </a:t>
                      </a:r>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Linux/Unix Operating system</a:t>
                      </a: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 e.g. Raspbian, RISC OS, FreeBSD, NetBSD, Plan 9, Inferno, AROS</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39978041"/>
                  </a:ext>
                </a:extLst>
              </a:tr>
              <a:tr h="200750">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0" dirty="0" smtClean="0">
                          <a:solidFill>
                            <a:schemeClr val="tx1">
                              <a:lumMod val="65000"/>
                              <a:lumOff val="35000"/>
                            </a:schemeClr>
                          </a:solidFill>
                          <a:latin typeface="Arial" panose="020B0604020202020204" pitchFamily="34" charset="0"/>
                          <a:ea typeface="Arial" charset="0"/>
                          <a:cs typeface="Arial" panose="020B0604020202020204" pitchFamily="34" charset="0"/>
                        </a:rPr>
                        <a:t>- </a:t>
                      </a:r>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256 MB RAM </a:t>
                      </a:r>
                      <a:r>
                        <a:rPr lang="en-US" sz="800" b="0" dirty="0" smtClean="0">
                          <a:solidFill>
                            <a:schemeClr val="tx1">
                              <a:lumMod val="65000"/>
                              <a:lumOff val="35000"/>
                            </a:schemeClr>
                          </a:solidFill>
                          <a:latin typeface="Arial" panose="020B0604020202020204" pitchFamily="34" charset="0"/>
                          <a:ea typeface="Arial" charset="0"/>
                          <a:cs typeface="Arial" panose="020B0604020202020204" pitchFamily="34" charset="0"/>
                        </a:rPr>
                        <a:t>(model A, A+, B rev 1), </a:t>
                      </a:r>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512 MB </a:t>
                      </a:r>
                      <a:r>
                        <a:rPr lang="en-US" sz="800" b="0" dirty="0" smtClean="0">
                          <a:solidFill>
                            <a:schemeClr val="tx1">
                              <a:lumMod val="65000"/>
                              <a:lumOff val="35000"/>
                            </a:schemeClr>
                          </a:solidFill>
                          <a:latin typeface="Arial" panose="020B0604020202020204" pitchFamily="34" charset="0"/>
                          <a:ea typeface="Arial" charset="0"/>
                          <a:cs typeface="Arial" panose="020B0604020202020204" pitchFamily="34" charset="0"/>
                        </a:rPr>
                        <a:t>(model B rev 2, B+, CM), 1 GB RAM (RPi 2)</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61257885"/>
                  </a:ext>
                </a:extLst>
              </a:tr>
              <a:tr h="368469">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 </a:t>
                      </a:r>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Storage</a:t>
                      </a: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 uses SDHC slot (model A and B), Micro SDHC slot (model A+ and B+)</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40345279"/>
                  </a:ext>
                </a:extLst>
              </a:tr>
              <a:tr h="368469">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 Powerful</a:t>
                      </a: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Broadcom Video Core IV </a:t>
                      </a:r>
                      <a:r>
                        <a:rPr lang="en-US" sz="800" b="1"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graphic card</a:t>
                      </a:r>
                      <a:endPar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58467640"/>
                  </a:ext>
                </a:extLst>
              </a:tr>
              <a:tr h="194231">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a:t>
                      </a: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a:t>
                      </a:r>
                      <a:r>
                        <a:rPr lang="en-US" sz="800" b="1"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Power</a:t>
                      </a:r>
                      <a:r>
                        <a:rPr lang="en-US" sz="800" b="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a:t>
                      </a:r>
                      <a:r>
                        <a:rPr lang="pl-PL"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1.5 W (model A), 1.0W (model A+), 3.5W (model B) or 3.0W (model B+)</a:t>
                      </a: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4.0W (RPi 2)</a:t>
                      </a:r>
                      <a:endPar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88983723"/>
                  </a:ext>
                </a:extLst>
              </a:tr>
              <a:tr h="194231">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 </a:t>
                      </a:r>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Networking</a:t>
                      </a: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 built-in USB Ethernet adapter (except model A/A+)</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82532468"/>
                  </a:ext>
                </a:extLst>
              </a:tr>
              <a:tr h="194231">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 </a:t>
                      </a:r>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Low-level I/O</a:t>
                      </a: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a:t>
                      </a: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GPIO: UART, I²C bus, SPI bus with two chip selects, I²S audio +3.3 V, +5 V, ground.</a:t>
                      </a:r>
                      <a:endPar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954648"/>
                  </a:ext>
                </a:extLst>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2034886048"/>
              </p:ext>
            </p:extLst>
          </p:nvPr>
        </p:nvGraphicFramePr>
        <p:xfrm>
          <a:off x="2074070" y="2579586"/>
          <a:ext cx="1635917" cy="1920240"/>
        </p:xfrm>
        <a:graphic>
          <a:graphicData uri="http://schemas.openxmlformats.org/drawingml/2006/table">
            <a:tbl>
              <a:tblPr firstRow="1" bandRow="1">
                <a:tableStyleId>{10A1B5D5-9B99-4C35-A422-299274C87663}</a:tableStyleId>
              </a:tblPr>
              <a:tblGrid>
                <a:gridCol w="392905">
                  <a:extLst>
                    <a:ext uri="{9D8B030D-6E8A-4147-A177-3AD203B41FA5}">
                      <a16:colId xmlns:a16="http://schemas.microsoft.com/office/drawing/2014/main" val="3425068499"/>
                    </a:ext>
                  </a:extLst>
                </a:gridCol>
                <a:gridCol w="1243012">
                  <a:extLst>
                    <a:ext uri="{9D8B030D-6E8A-4147-A177-3AD203B41FA5}">
                      <a16:colId xmlns:a16="http://schemas.microsoft.com/office/drawing/2014/main" val="436347924"/>
                    </a:ext>
                  </a:extLst>
                </a:gridCol>
              </a:tblGrid>
              <a:tr h="163055">
                <a:tc gridSpan="2">
                  <a:txBody>
                    <a:bodyPr/>
                    <a:lstStyle/>
                    <a:p>
                      <a:r>
                        <a:rPr lang="en-US" sz="800" dirty="0" smtClean="0">
                          <a:latin typeface="Arial" panose="020B0604020202020204" pitchFamily="34" charset="0"/>
                          <a:cs typeface="Arial" panose="020B0604020202020204" pitchFamily="34" charset="0"/>
                        </a:rPr>
                        <a:t>IoT General HW Bus/Port Types</a:t>
                      </a:r>
                      <a:endParaRPr lang="en-US" sz="800" dirty="0">
                        <a:solidFill>
                          <a:schemeClr val="bg1"/>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75000"/>
                      </a:schemeClr>
                    </a:solidFill>
                  </a:tcPr>
                </a:tc>
                <a:tc hMerge="1">
                  <a:txBody>
                    <a:bodyPr/>
                    <a:lstStyle/>
                    <a:p>
                      <a:endParaRPr lang="en-US"/>
                    </a:p>
                  </a:txBody>
                  <a:tcPr/>
                </a:tc>
                <a:extLst>
                  <a:ext uri="{0D108BD9-81ED-4DB2-BD59-A6C34878D82A}">
                    <a16:rowId xmlns:a16="http://schemas.microsoft.com/office/drawing/2014/main" val="10000"/>
                  </a:ext>
                </a:extLst>
              </a:tr>
              <a:tr h="204254">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I2C</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Easiest and most expandable bus,</a:t>
                      </a: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easy for programming.</a:t>
                      </a:r>
                      <a:endPar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04254">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SPI</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Serial Peripheral Interface</a:t>
                      </a:r>
                    </a:p>
                    <a:p>
                      <a:pPr marL="0" marR="0" indent="0" algn="l" defTabSz="6858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Limited number</a:t>
                      </a: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of devices, but fast, more difficult to programming</a:t>
                      </a:r>
                      <a:endPar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25254206"/>
                  </a:ext>
                </a:extLst>
              </a:tr>
              <a:tr h="204254">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UART</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RS-232, old I/O conn</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51576322"/>
                  </a:ext>
                </a:extLst>
              </a:tr>
              <a:tr h="204254">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GPIO</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Good for</a:t>
                      </a: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turning on/off IO ports.</a:t>
                      </a:r>
                      <a:endPar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37672891"/>
                  </a:ext>
                </a:extLst>
              </a:tr>
            </a:tbl>
          </a:graphicData>
        </a:graphic>
      </p:graphicFrame>
      <p:pic>
        <p:nvPicPr>
          <p:cNvPr id="26" name="Picture 25"/>
          <p:cNvPicPr>
            <a:picLocks noChangeAspect="1"/>
          </p:cNvPicPr>
          <p:nvPr/>
        </p:nvPicPr>
        <p:blipFill>
          <a:blip r:embed="rId6"/>
          <a:stretch>
            <a:fillRect/>
          </a:stretch>
        </p:blipFill>
        <p:spPr>
          <a:xfrm>
            <a:off x="2558954" y="6281858"/>
            <a:ext cx="4275930" cy="2830622"/>
          </a:xfrm>
          <a:prstGeom prst="rect">
            <a:avLst/>
          </a:prstGeom>
        </p:spPr>
      </p:pic>
      <p:graphicFrame>
        <p:nvGraphicFramePr>
          <p:cNvPr id="27" name="Table 26"/>
          <p:cNvGraphicFramePr>
            <a:graphicFrameLocks noGrp="1"/>
          </p:cNvGraphicFramePr>
          <p:nvPr>
            <p:extLst>
              <p:ext uri="{D42A27DB-BD31-4B8C-83A1-F6EECF244321}">
                <p14:modId xmlns:p14="http://schemas.microsoft.com/office/powerpoint/2010/main" val="1299671872"/>
              </p:ext>
            </p:extLst>
          </p:nvPr>
        </p:nvGraphicFramePr>
        <p:xfrm>
          <a:off x="2343752" y="6300470"/>
          <a:ext cx="217009" cy="2733993"/>
        </p:xfrm>
        <a:graphic>
          <a:graphicData uri="http://schemas.openxmlformats.org/drawingml/2006/table">
            <a:tbl>
              <a:tblPr firstRow="1" bandRow="1">
                <a:tableStyleId>{10A1B5D5-9B99-4C35-A422-299274C87663}</a:tableStyleId>
              </a:tblPr>
              <a:tblGrid>
                <a:gridCol w="217009">
                  <a:extLst>
                    <a:ext uri="{9D8B030D-6E8A-4147-A177-3AD203B41FA5}">
                      <a16:colId xmlns:a16="http://schemas.microsoft.com/office/drawing/2014/main" val="20000"/>
                    </a:ext>
                  </a:extLst>
                </a:gridCol>
              </a:tblGrid>
              <a:tr h="2733993">
                <a:tc>
                  <a:txBody>
                    <a:bodyPr/>
                    <a:lstStyle/>
                    <a:p>
                      <a:r>
                        <a:rPr lang="en-US" sz="800" dirty="0" smtClean="0">
                          <a:latin typeface="Arial" panose="020B0604020202020204" pitchFamily="34" charset="0"/>
                          <a:cs typeface="Arial" panose="020B0604020202020204" pitchFamily="34" charset="0"/>
                        </a:rPr>
                        <a:t>Arduino Devices Roadmap</a:t>
                      </a:r>
                      <a:endParaRPr lang="en-US" sz="800" dirty="0">
                        <a:solidFill>
                          <a:schemeClr val="bg1"/>
                        </a:solidFill>
                        <a:latin typeface="Arial" panose="020B0604020202020204" pitchFamily="34" charset="0"/>
                        <a:ea typeface="Arial" charset="0"/>
                        <a:cs typeface="Arial" panose="020B0604020202020204" pitchFamily="34" charset="0"/>
                      </a:endParaRPr>
                    </a:p>
                  </a:txBody>
                  <a:tcPr marL="45720" marR="45720" vert="vert27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75000"/>
                      </a:scheme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75259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19"/>
          <p:cNvGraphicFramePr>
            <a:graphicFrameLocks noGrp="1"/>
          </p:cNvGraphicFramePr>
          <p:nvPr>
            <p:extLst>
              <p:ext uri="{D42A27DB-BD31-4B8C-83A1-F6EECF244321}">
                <p14:modId xmlns:p14="http://schemas.microsoft.com/office/powerpoint/2010/main" val="1279348929"/>
              </p:ext>
            </p:extLst>
          </p:nvPr>
        </p:nvGraphicFramePr>
        <p:xfrm>
          <a:off x="2476096" y="682656"/>
          <a:ext cx="4339042" cy="6920445"/>
        </p:xfrm>
        <a:graphic>
          <a:graphicData uri="http://schemas.openxmlformats.org/drawingml/2006/table">
            <a:tbl>
              <a:tblPr firstRow="1" bandRow="1">
                <a:tableStyleId>{9DCAF9ED-07DC-4A11-8D7F-57B35C25682E}</a:tableStyleId>
              </a:tblPr>
              <a:tblGrid>
                <a:gridCol w="928174">
                  <a:extLst>
                    <a:ext uri="{9D8B030D-6E8A-4147-A177-3AD203B41FA5}">
                      <a16:colId xmlns:a16="http://schemas.microsoft.com/office/drawing/2014/main" val="20000"/>
                    </a:ext>
                  </a:extLst>
                </a:gridCol>
                <a:gridCol w="3410868">
                  <a:extLst>
                    <a:ext uri="{9D8B030D-6E8A-4147-A177-3AD203B41FA5}">
                      <a16:colId xmlns:a16="http://schemas.microsoft.com/office/drawing/2014/main" val="805159359"/>
                    </a:ext>
                  </a:extLst>
                </a:gridCol>
              </a:tblGrid>
              <a:tr h="163055">
                <a:tc gridSpan="2">
                  <a:txBody>
                    <a:bodyPr/>
                    <a:lstStyle/>
                    <a:p>
                      <a:r>
                        <a:rPr lang="en-US" sz="800" dirty="0" smtClean="0">
                          <a:solidFill>
                            <a:schemeClr val="lt1"/>
                          </a:solidFill>
                          <a:latin typeface="Arial" panose="020B0604020202020204" pitchFamily="34" charset="0"/>
                          <a:ea typeface="+mn-ea"/>
                          <a:cs typeface="Arial" panose="020B0604020202020204" pitchFamily="34" charset="0"/>
                        </a:rPr>
                        <a:t>Xively Terminology</a:t>
                      </a:r>
                      <a:endParaRPr lang="en-US" sz="800" dirty="0">
                        <a:solidFill>
                          <a:schemeClr val="bg1"/>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00"/>
                  </a:ext>
                </a:extLst>
              </a:tr>
              <a:tr h="163055">
                <a:tc>
                  <a:txBody>
                    <a:bodyPr/>
                    <a:lstStyle/>
                    <a:p>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Activation Code</a:t>
                      </a:r>
                      <a:endParaRPr lang="en-US" sz="800" b="1"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The code submitted to Xively by a device with Internet connectivity when the device powers on. A device creates its activation code by generating a HMAC-SHA1 ID, based on the serial number of the device and the product secret stored in the device’s firmware. The Activate Device API stores the activation code and activation date as attributes of the device in the database and returns the Feed_id and api_key to the device. </a:t>
                      </a:r>
                      <a:endParaRPr lang="en-US" sz="800"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14566154"/>
                  </a:ext>
                </a:extLst>
              </a:tr>
              <a:tr h="163055">
                <a:tc>
                  <a:txBody>
                    <a:bodyPr/>
                    <a:lstStyle/>
                    <a:p>
                      <a:r>
                        <a:rPr lang="en-US" sz="800" b="1"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API Key</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API Keys are used to control access to the resources via the API. An API key is a hierarchy of three objects: key, permission and resource. A key object contains one or more permissions objects, and a permissions object can optionally contain resource objects.</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8599599"/>
                  </a:ext>
                </a:extLst>
              </a:tr>
              <a:tr h="163055">
                <a:tc>
                  <a:txBody>
                    <a:bodyPr/>
                    <a:lstStyle/>
                    <a:p>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Channel</a:t>
                      </a:r>
                      <a:endParaRPr lang="en-US" sz="800" b="1"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Every DataStream in the API is a two-way communications channel on the Xively platform. Channels are limited to 32 characters per Data point value.</a:t>
                      </a:r>
                      <a:endParaRPr lang="en-US" sz="800"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62316023"/>
                  </a:ext>
                </a:extLst>
              </a:tr>
              <a:tr h="163055">
                <a:tc>
                  <a:txBody>
                    <a:bodyPr/>
                    <a:lstStyle/>
                    <a:p>
                      <a:r>
                        <a:rPr lang="en-US" sz="800" b="1" dirty="0" err="1" smtClean="0">
                          <a:solidFill>
                            <a:schemeClr val="tx1">
                              <a:lumMod val="65000"/>
                              <a:lumOff val="35000"/>
                            </a:schemeClr>
                          </a:solidFill>
                          <a:latin typeface="Arial" panose="020B0604020202020204" pitchFamily="34" charset="0"/>
                          <a:ea typeface="Arial" charset="0"/>
                          <a:cs typeface="Arial" panose="020B0604020202020204" pitchFamily="34" charset="0"/>
                        </a:rPr>
                        <a:t>Datapoint</a:t>
                      </a:r>
                      <a:endParaRPr lang="en-US" sz="800" b="1"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A single value of a DataStream at a specific point in time. It is simply a key value pair of a timestamp and the value at that time.</a:t>
                      </a:r>
                      <a:endParaRPr lang="en-US" sz="800"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27056046"/>
                  </a:ext>
                </a:extLst>
              </a:tr>
              <a:tr h="163055">
                <a:tc>
                  <a:txBody>
                    <a:bodyPr/>
                    <a:lstStyle/>
                    <a:p>
                      <a:r>
                        <a:rPr lang="en-US" sz="800" b="1" dirty="0" err="1" smtClean="0">
                          <a:solidFill>
                            <a:schemeClr val="tx1">
                              <a:lumMod val="65000"/>
                              <a:lumOff val="35000"/>
                            </a:schemeClr>
                          </a:solidFill>
                          <a:latin typeface="Arial" panose="020B0604020202020204" pitchFamily="34" charset="0"/>
                          <a:ea typeface="Arial" charset="0"/>
                          <a:cs typeface="Arial" panose="020B0604020202020204" pitchFamily="34" charset="0"/>
                        </a:rPr>
                        <a:t>Datastream</a:t>
                      </a:r>
                      <a:endParaRPr lang="en-US" sz="800" b="1"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A bi-directional communications channel that is used for exchanging of data between Xively and authorized devices, applications, and services. </a:t>
                      </a:r>
                      <a:endParaRPr lang="en-US" sz="800"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14432589"/>
                  </a:ext>
                </a:extLst>
              </a:tr>
              <a:tr h="163055">
                <a:tc>
                  <a:txBody>
                    <a:bodyPr/>
                    <a:lstStyle/>
                    <a:p>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Device</a:t>
                      </a:r>
                      <a:endParaRPr lang="en-US" sz="800" b="1"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Devices are individual, physical instances of a product. Each device in a batch of products is provisioned with a unique serial number which it uses to activate on the Xively service.</a:t>
                      </a:r>
                      <a:endParaRPr lang="en-US" sz="800"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70906224"/>
                  </a:ext>
                </a:extLst>
              </a:tr>
              <a:tr h="163055">
                <a:tc>
                  <a:txBody>
                    <a:bodyPr/>
                    <a:lstStyle/>
                    <a:p>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Environment / Feed</a:t>
                      </a:r>
                      <a:endParaRPr lang="en-US" sz="800" b="1"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The collection of channels (data streams), defined for any given device. A Feed’s metadata can optionally specify location, tags, whether it is physical or virtual, fixed or mobile, indoor or outdoor, etc. Every device has exactly one Feed.</a:t>
                      </a:r>
                      <a:endParaRPr lang="en-US" sz="800"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07871629"/>
                  </a:ext>
                </a:extLst>
              </a:tr>
              <a:tr h="163055">
                <a:tc>
                  <a:txBody>
                    <a:bodyPr/>
                    <a:lstStyle/>
                    <a:p>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Frozen Feed</a:t>
                      </a:r>
                      <a:endParaRPr lang="en-US" sz="800" b="1"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A Feed which was last updated </a:t>
                      </a:r>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more than 15 minutes </a:t>
                      </a: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ago.</a:t>
                      </a:r>
                      <a:endParaRPr lang="en-US" sz="800"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6586360"/>
                  </a:ext>
                </a:extLst>
              </a:tr>
              <a:tr h="163055">
                <a:tc>
                  <a:txBody>
                    <a:bodyPr/>
                    <a:lstStyle/>
                    <a:p>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Live Feed</a:t>
                      </a:r>
                      <a:endParaRPr lang="en-US" sz="800" b="1"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The Feed was updated with data </a:t>
                      </a:r>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within the last 15 minutes</a:t>
                      </a: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a:t>
                      </a:r>
                      <a:endParaRPr lang="en-US" sz="800"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39171067"/>
                  </a:ext>
                </a:extLst>
              </a:tr>
              <a:tr h="163055">
                <a:tc>
                  <a:txBody>
                    <a:bodyPr/>
                    <a:lstStyle/>
                    <a:p>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Gateway</a:t>
                      </a:r>
                      <a:endParaRPr lang="en-US" sz="800" b="1"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A gateway is a conceptual element of connected objects.</a:t>
                      </a:r>
                      <a:endParaRPr lang="en-US" sz="800"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48493816"/>
                  </a:ext>
                </a:extLst>
              </a:tr>
              <a:tr h="163055">
                <a:tc>
                  <a:txBody>
                    <a:bodyPr/>
                    <a:lstStyle/>
                    <a:p>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Historical Query</a:t>
                      </a:r>
                      <a:endParaRPr lang="en-US" sz="800" b="1"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A query that returns a list of historical Data points within the specified range for one or more DataStream's.</a:t>
                      </a:r>
                      <a:endParaRPr lang="en-US" sz="800"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20651407"/>
                  </a:ext>
                </a:extLst>
              </a:tr>
              <a:tr h="163055">
                <a:tc>
                  <a:txBody>
                    <a:bodyPr/>
                    <a:lstStyle/>
                    <a:p>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Master Key</a:t>
                      </a:r>
                      <a:endParaRPr lang="en-US" sz="800" b="1"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A master key is a non-resource restricted, private key, which has permissions to perform all HTTP methods.</a:t>
                      </a:r>
                      <a:endParaRPr lang="en-US" sz="800"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77611516"/>
                  </a:ext>
                </a:extLst>
              </a:tr>
              <a:tr h="163055">
                <a:tc>
                  <a:txBody>
                    <a:bodyPr/>
                    <a:lstStyle/>
                    <a:p>
                      <a:r>
                        <a:rPr lang="en-US" sz="800" b="1"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Pre-registering</a:t>
                      </a:r>
                      <a:endParaRPr lang="en-US" sz="800" b="1" kern="1200"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To pre-register a group of devices with Xively, use Xively Workbench to upload the serial numbers made available to you by the manufacturer. For each serial number uploaded, Xively uses the Create Device API to create the device in the database, setting the serial and the created_at attributes. So when a pre-registered device transmits its activation code to Xively, the API knows that these devices are authorized to be used on Xively.</a:t>
                      </a:r>
                      <a:endParaRPr lang="en-US" sz="800" kern="1200"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94723146"/>
                  </a:ext>
                </a:extLst>
              </a:tr>
              <a:tr h="163055">
                <a:tc>
                  <a:txBody>
                    <a:bodyPr/>
                    <a:lstStyle/>
                    <a:p>
                      <a:r>
                        <a:rPr lang="en-US" sz="800" b="1"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Product Secret</a:t>
                      </a:r>
                      <a:endParaRPr lang="en-US" sz="800" b="1" kern="1200"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A random hex string automatically generated when a product is created in the provisioning system. The product secret is used in the activation process.</a:t>
                      </a:r>
                      <a:endParaRPr lang="en-US" sz="800" kern="1200"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11463984"/>
                  </a:ext>
                </a:extLst>
              </a:tr>
              <a:tr h="163055">
                <a:tc>
                  <a:txBody>
                    <a:bodyPr/>
                    <a:lstStyle/>
                    <a:p>
                      <a:r>
                        <a:rPr lang="en-US" sz="800" b="1"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Provisioning</a:t>
                      </a:r>
                      <a:endParaRPr lang="en-US" sz="800" b="1" kern="1200"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The process whereby a physical device sharing a serial number with an inactive device defined in a product batch in Xively comes online, submits an activation code to Xively and receives its configuration information back so that the device can interact with and through Xively.</a:t>
                      </a:r>
                      <a:endParaRPr lang="en-US" sz="800" kern="1200"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90326717"/>
                  </a:ext>
                </a:extLst>
              </a:tr>
              <a:tr h="163055">
                <a:tc>
                  <a:txBody>
                    <a:bodyPr/>
                    <a:lstStyle/>
                    <a:p>
                      <a:r>
                        <a:rPr lang="en-US" sz="800" b="1"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Resources</a:t>
                      </a:r>
                      <a:endParaRPr lang="en-US" sz="800" b="1" kern="1200"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Xively exposes 7 resources via URLs (Uniform Resource Locators): Feeds, DataStream, Data points, Keys, Triggers, Products, and Devices. To access a Xively resource, you submit an HTTP request to one of the published URLs using the four HTTP verbs (DELETE, GET, POST, PUT) and indicating the format representation (JSON, XML, CSV).</a:t>
                      </a:r>
                      <a:endParaRPr lang="en-US" sz="800" kern="1200"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22198912"/>
                  </a:ext>
                </a:extLst>
              </a:tr>
              <a:tr h="163055">
                <a:tc>
                  <a:txBody>
                    <a:bodyPr/>
                    <a:lstStyle/>
                    <a:p>
                      <a:r>
                        <a:rPr lang="en-US" sz="800" b="1"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Serial Number</a:t>
                      </a:r>
                      <a:endParaRPr lang="en-US" sz="800" b="1" kern="1200"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a unique ID assigned to each device, accessible to the activation code running on the device. This ID can be a value generated and programmed into the device during the manufacturing process, or it can be a device specific identity such as a MAC address or processor serial number.</a:t>
                      </a:r>
                      <a:endParaRPr lang="en-US" sz="800" kern="1200"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3864966"/>
                  </a:ext>
                </a:extLst>
              </a:tr>
              <a:tr h="163055">
                <a:tc>
                  <a:txBody>
                    <a:bodyPr/>
                    <a:lstStyle/>
                    <a:p>
                      <a:r>
                        <a:rPr lang="en-US" sz="800" b="1"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Location Waypoints</a:t>
                      </a:r>
                      <a:endParaRPr lang="en-US" sz="800" b="1" kern="1200"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The collection of locations registered for a device whose disposition is mobile. You cannot delete or change waypoints.</a:t>
                      </a:r>
                      <a:endParaRPr lang="en-US" sz="800" kern="1200"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39040402"/>
                  </a:ext>
                </a:extLst>
              </a:tr>
            </a:tbl>
          </a:graphicData>
        </a:graphic>
      </p:graphicFrame>
      <p:sp>
        <p:nvSpPr>
          <p:cNvPr id="6" name="Rectangle 5"/>
          <p:cNvSpPr/>
          <p:nvPr/>
        </p:nvSpPr>
        <p:spPr>
          <a:xfrm>
            <a:off x="51031" y="-28021"/>
            <a:ext cx="6764108" cy="461665"/>
          </a:xfrm>
          <a:prstGeom prst="rect">
            <a:avLst/>
          </a:prstGeom>
          <a:noFill/>
        </p:spPr>
        <p:txBody>
          <a:bodyPr wrap="square" lIns="91440" tIns="45720" rIns="91440" bIns="45720">
            <a:spAutoFit/>
          </a:bodyPr>
          <a:lstStyle/>
          <a:p>
            <a:pPr algn="ctr"/>
            <a:r>
              <a:rPr lang="en-US" sz="2400" b="1" dirty="0" smtClean="0">
                <a:ln w="12700">
                  <a:solidFill>
                    <a:schemeClr val="accent2"/>
                  </a:solidFill>
                  <a:prstDash val="solid"/>
                </a:ln>
                <a:pattFill prst="ltDnDiag">
                  <a:fgClr>
                    <a:schemeClr val="accent5">
                      <a:lumMod val="60000"/>
                      <a:lumOff val="40000"/>
                    </a:schemeClr>
                  </a:fgClr>
                  <a:bgClr>
                    <a:schemeClr val="bg1"/>
                  </a:bgClr>
                </a:pattFill>
              </a:rPr>
              <a:t>IoT Platforms Cheat Sheet – Part 1 v1.0</a:t>
            </a:r>
            <a:endParaRPr lang="en-US" sz="2400" b="1" dirty="0">
              <a:ln w="12700">
                <a:solidFill>
                  <a:schemeClr val="accent2"/>
                </a:solidFill>
                <a:prstDash val="solid"/>
              </a:ln>
              <a:pattFill prst="ltDnDiag">
                <a:fgClr>
                  <a:schemeClr val="accent5">
                    <a:lumMod val="60000"/>
                    <a:lumOff val="40000"/>
                  </a:schemeClr>
                </a:fgClr>
                <a:bgClr>
                  <a:schemeClr val="bg1"/>
                </a:bgClr>
              </a:pattFill>
            </a:endParaRPr>
          </a:p>
        </p:txBody>
      </p:sp>
      <p:graphicFrame>
        <p:nvGraphicFramePr>
          <p:cNvPr id="22" name="Table 21"/>
          <p:cNvGraphicFramePr>
            <a:graphicFrameLocks noGrp="1"/>
          </p:cNvGraphicFramePr>
          <p:nvPr>
            <p:extLst>
              <p:ext uri="{D42A27DB-BD31-4B8C-83A1-F6EECF244321}">
                <p14:modId xmlns:p14="http://schemas.microsoft.com/office/powerpoint/2010/main" val="1096101119"/>
              </p:ext>
            </p:extLst>
          </p:nvPr>
        </p:nvGraphicFramePr>
        <p:xfrm>
          <a:off x="51030" y="682656"/>
          <a:ext cx="2292119" cy="701040"/>
        </p:xfrm>
        <a:graphic>
          <a:graphicData uri="http://schemas.openxmlformats.org/drawingml/2006/table">
            <a:tbl>
              <a:tblPr bandRow="1">
                <a:tableStyleId>{21E4AEA4-8DFA-4A89-87EB-49C32662AFE0}</a:tableStyleId>
              </a:tblPr>
              <a:tblGrid>
                <a:gridCol w="2292119">
                  <a:extLst>
                    <a:ext uri="{9D8B030D-6E8A-4147-A177-3AD203B41FA5}">
                      <a16:colId xmlns:a16="http://schemas.microsoft.com/office/drawing/2014/main" val="20000"/>
                    </a:ext>
                  </a:extLst>
                </a:gridCol>
              </a:tblGrid>
              <a:tr h="368469">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aseline="0" dirty="0" smtClean="0">
                          <a:solidFill>
                            <a:schemeClr val="tx1">
                              <a:lumMod val="65000"/>
                              <a:lumOff val="35000"/>
                            </a:schemeClr>
                          </a:solidFill>
                          <a:latin typeface="Arial" panose="020B0604020202020204" pitchFamily="34" charset="0"/>
                          <a:cs typeface="Arial" panose="020B0604020202020204" pitchFamily="34" charset="0"/>
                        </a:rPr>
                        <a:t>Xively is a </a:t>
                      </a:r>
                      <a:r>
                        <a:rPr lang="en-US" sz="800" b="1" baseline="0" dirty="0" smtClean="0">
                          <a:solidFill>
                            <a:schemeClr val="tx1">
                              <a:lumMod val="65000"/>
                              <a:lumOff val="35000"/>
                            </a:schemeClr>
                          </a:solidFill>
                          <a:latin typeface="Arial" panose="020B0604020202020204" pitchFamily="34" charset="0"/>
                          <a:cs typeface="Arial" panose="020B0604020202020204" pitchFamily="34" charset="0"/>
                        </a:rPr>
                        <a:t>PaaS</a:t>
                      </a:r>
                      <a:r>
                        <a:rPr lang="en-US" sz="800" baseline="0" dirty="0" smtClean="0">
                          <a:solidFill>
                            <a:schemeClr val="tx1">
                              <a:lumMod val="65000"/>
                              <a:lumOff val="35000"/>
                            </a:schemeClr>
                          </a:solidFill>
                          <a:latin typeface="Arial" panose="020B0604020202020204" pitchFamily="34" charset="0"/>
                          <a:cs typeface="Arial" panose="020B0604020202020204" pitchFamily="34" charset="0"/>
                        </a:rPr>
                        <a:t> for building connected IoT products, through Xively messaging platform, one can monitor the device signals, controls their status, integrates the input data with third party systems. </a:t>
                      </a:r>
                      <a:endPar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tc>
                <a:extLst>
                  <a:ext uri="{0D108BD9-81ED-4DB2-BD59-A6C34878D82A}">
                    <a16:rowId xmlns:a16="http://schemas.microsoft.com/office/drawing/2014/main" val="10001"/>
                  </a:ext>
                </a:extLst>
              </a:tr>
            </a:tbl>
          </a:graphicData>
        </a:graphic>
      </p:graphicFrame>
      <p:pic>
        <p:nvPicPr>
          <p:cNvPr id="4" name="Picture 3"/>
          <p:cNvPicPr>
            <a:picLocks noChangeAspect="1"/>
          </p:cNvPicPr>
          <p:nvPr/>
        </p:nvPicPr>
        <p:blipFill>
          <a:blip r:embed="rId2">
            <a:grayscl/>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43465" y="7831086"/>
            <a:ext cx="2107248" cy="1312914"/>
          </a:xfrm>
          <a:prstGeom prst="rect">
            <a:avLst/>
          </a:prstGeom>
        </p:spPr>
      </p:pic>
      <p:graphicFrame>
        <p:nvGraphicFramePr>
          <p:cNvPr id="15" name="Table 14"/>
          <p:cNvGraphicFramePr>
            <a:graphicFrameLocks noGrp="1"/>
          </p:cNvGraphicFramePr>
          <p:nvPr>
            <p:extLst>
              <p:ext uri="{D42A27DB-BD31-4B8C-83A1-F6EECF244321}">
                <p14:modId xmlns:p14="http://schemas.microsoft.com/office/powerpoint/2010/main" val="1439418427"/>
              </p:ext>
            </p:extLst>
          </p:nvPr>
        </p:nvGraphicFramePr>
        <p:xfrm>
          <a:off x="51030" y="425328"/>
          <a:ext cx="6764108" cy="213360"/>
        </p:xfrm>
        <a:graphic>
          <a:graphicData uri="http://schemas.openxmlformats.org/drawingml/2006/table">
            <a:tbl>
              <a:tblPr firstRow="1" bandRow="1">
                <a:tableStyleId>{21E4AEA4-8DFA-4A89-87EB-49C32662AFE0}</a:tableStyleId>
              </a:tblPr>
              <a:tblGrid>
                <a:gridCol w="6764108">
                  <a:extLst>
                    <a:ext uri="{9D8B030D-6E8A-4147-A177-3AD203B41FA5}">
                      <a16:colId xmlns:a16="http://schemas.microsoft.com/office/drawing/2014/main" val="20000"/>
                    </a:ext>
                  </a:extLst>
                </a:gridCol>
              </a:tblGrid>
              <a:tr h="163055">
                <a:tc>
                  <a:txBody>
                    <a:bodyPr/>
                    <a:lstStyle/>
                    <a:p>
                      <a:pPr algn="ctr"/>
                      <a:r>
                        <a:rPr lang="en-US" sz="800" dirty="0" smtClean="0">
                          <a:latin typeface="Arial" panose="020B0604020202020204" pitchFamily="34" charset="0"/>
                          <a:cs typeface="Arial" panose="020B0604020202020204" pitchFamily="34" charset="0"/>
                        </a:rPr>
                        <a:t>Xively</a:t>
                      </a:r>
                      <a:endParaRPr lang="en-US" sz="800" dirty="0">
                        <a:solidFill>
                          <a:schemeClr val="bg1"/>
                        </a:solidFill>
                        <a:latin typeface="Arial" panose="020B0604020202020204" pitchFamily="34" charset="0"/>
                        <a:ea typeface="Arial" charset="0"/>
                        <a:cs typeface="Arial" panose="020B0604020202020204" pitchFamily="34" charset="0"/>
                      </a:endParaRPr>
                    </a:p>
                  </a:txBody>
                  <a:tcPr marL="45720" marR="45720"/>
                </a:tc>
                <a:extLst>
                  <a:ext uri="{0D108BD9-81ED-4DB2-BD59-A6C34878D82A}">
                    <a16:rowId xmlns:a16="http://schemas.microsoft.com/office/drawing/2014/main" val="10000"/>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2697312567"/>
              </p:ext>
            </p:extLst>
          </p:nvPr>
        </p:nvGraphicFramePr>
        <p:xfrm>
          <a:off x="54800" y="1427664"/>
          <a:ext cx="2292118" cy="4480560"/>
        </p:xfrm>
        <a:graphic>
          <a:graphicData uri="http://schemas.openxmlformats.org/drawingml/2006/table">
            <a:tbl>
              <a:tblPr firstRow="1" bandRow="1">
                <a:tableStyleId>{9DCAF9ED-07DC-4A11-8D7F-57B35C25682E}</a:tableStyleId>
              </a:tblPr>
              <a:tblGrid>
                <a:gridCol w="2292118">
                  <a:extLst>
                    <a:ext uri="{9D8B030D-6E8A-4147-A177-3AD203B41FA5}">
                      <a16:colId xmlns:a16="http://schemas.microsoft.com/office/drawing/2014/main" val="20000"/>
                    </a:ext>
                  </a:extLst>
                </a:gridCol>
              </a:tblGrid>
              <a:tr h="163055">
                <a:tc>
                  <a:txBody>
                    <a:bodyPr/>
                    <a:lstStyle/>
                    <a:p>
                      <a:r>
                        <a:rPr lang="en-US" sz="800" dirty="0" smtClean="0">
                          <a:solidFill>
                            <a:schemeClr val="lt1"/>
                          </a:solidFill>
                          <a:latin typeface="Arial" panose="020B0604020202020204" pitchFamily="34" charset="0"/>
                          <a:ea typeface="+mn-ea"/>
                          <a:cs typeface="Arial" panose="020B0604020202020204" pitchFamily="34" charset="0"/>
                        </a:rPr>
                        <a:t>Xively</a:t>
                      </a:r>
                      <a:r>
                        <a:rPr lang="en-US" sz="800" baseline="0" dirty="0" smtClean="0">
                          <a:solidFill>
                            <a:schemeClr val="lt1"/>
                          </a:solidFill>
                          <a:latin typeface="Arial" panose="020B0604020202020204" pitchFamily="34" charset="0"/>
                          <a:ea typeface="+mn-ea"/>
                          <a:cs typeface="Arial" panose="020B0604020202020204" pitchFamily="34" charset="0"/>
                        </a:rPr>
                        <a:t> Setup</a:t>
                      </a:r>
                      <a:endParaRPr lang="en-US" sz="800" dirty="0">
                        <a:solidFill>
                          <a:schemeClr val="bg1"/>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63055">
                <a:tc>
                  <a:txBody>
                    <a:bodyPr/>
                    <a:lstStyle/>
                    <a:p>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1. </a:t>
                      </a:r>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Setup</a:t>
                      </a: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 Xively account.</a:t>
                      </a:r>
                      <a:endParaRPr lang="en-US" sz="800"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14566154"/>
                  </a:ext>
                </a:extLst>
              </a:tr>
              <a:tr h="163055">
                <a:tc>
                  <a:txBody>
                    <a:bodyPr/>
                    <a:lstStyle/>
                    <a:p>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2.</a:t>
                      </a: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a:t>
                      </a:r>
                      <a:r>
                        <a:rPr lang="en-US" sz="800" b="1"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Add New Device </a:t>
                      </a: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in Xively Developer Center. </a:t>
                      </a:r>
                    </a:p>
                    <a:p>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Xively Workbench will provide 2 important data:</a:t>
                      </a:r>
                    </a:p>
                    <a:p>
                      <a:pPr marL="171450" marR="0" indent="-171450" algn="l" defTabSz="685796" rtl="0" eaLnBrk="1" fontAlgn="auto" latinLnBrk="0" hangingPunct="1">
                        <a:lnSpc>
                          <a:spcPct val="100000"/>
                        </a:lnSpc>
                        <a:spcBef>
                          <a:spcPts val="0"/>
                        </a:spcBef>
                        <a:spcAft>
                          <a:spcPts val="0"/>
                        </a:spcAft>
                        <a:buClrTx/>
                        <a:buSzTx/>
                        <a:buFontTx/>
                        <a:buChar char="-"/>
                        <a:tabLst/>
                        <a:defRPr/>
                      </a:pPr>
                      <a:r>
                        <a:rPr lang="en-US" sz="800" b="1"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API Key</a:t>
                      </a: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key used for CRUD resources on Xively, usually configured onto the Local Gateway or the device with direct Internet access.</a:t>
                      </a:r>
                    </a:p>
                    <a:p>
                      <a:pPr marL="171450" indent="-171450">
                        <a:buFontTx/>
                        <a:buChar char="-"/>
                      </a:pPr>
                      <a:r>
                        <a:rPr lang="en-US" sz="800" b="1"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Feed ID</a:t>
                      </a: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ID or URL used for client website/app to read device data, status, etc.</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8599599"/>
                  </a:ext>
                </a:extLst>
              </a:tr>
              <a:tr h="163055">
                <a:tc>
                  <a:txBody>
                    <a:bodyPr/>
                    <a:lstStyle/>
                    <a:p>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3. </a:t>
                      </a:r>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Create channels </a:t>
                      </a: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for the device. </a:t>
                      </a:r>
                    </a:p>
                    <a:p>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A channel represents</a:t>
                      </a: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an attribute or a characteristic of the device, for example the value of light sensitivity from a photo cell. Channels come with additional data such as:</a:t>
                      </a:r>
                    </a:p>
                    <a:p>
                      <a:pPr marL="171450" indent="-171450">
                        <a:buFontTx/>
                        <a:buChar char="-"/>
                      </a:pPr>
                      <a:r>
                        <a:rPr lang="en-US" sz="800" b="1"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Location</a:t>
                      </a: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allows adding location data to the channels manually (fixed location) or dynamically (devices can also send the location data itself)</a:t>
                      </a:r>
                    </a:p>
                    <a:p>
                      <a:pPr marL="171450" indent="-171450">
                        <a:buFontTx/>
                        <a:buChar char="-"/>
                      </a:pPr>
                      <a:r>
                        <a:rPr lang="en-US" sz="800" b="1"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Metadata</a:t>
                      </a: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specifies the creator of the feed, name, website, group, etc.</a:t>
                      </a:r>
                    </a:p>
                    <a:p>
                      <a:pPr marL="171450" indent="-171450">
                        <a:buFontTx/>
                        <a:buChar char="-"/>
                      </a:pPr>
                      <a:r>
                        <a:rPr lang="en-US" sz="800" b="1"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Triggers</a:t>
                      </a: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a kind of IFTTT for self triggering of own service or third-party services (base on the comparison result of the channel data).</a:t>
                      </a:r>
                    </a:p>
                    <a:p>
                      <a:pPr marL="171450" indent="-171450">
                        <a:buFontTx/>
                        <a:buChar char="-"/>
                      </a:pPr>
                      <a:r>
                        <a:rPr lang="en-US" sz="800" b="1"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Request Log</a:t>
                      </a: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for real-time debugging and monitoring of device. </a:t>
                      </a:r>
                      <a:endParaRPr lang="en-US" sz="800"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62316023"/>
                  </a:ext>
                </a:extLst>
              </a:tr>
              <a:tr h="163055">
                <a:tc>
                  <a:txBody>
                    <a:bodyPr/>
                    <a:lstStyle/>
                    <a:p>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3. </a:t>
                      </a:r>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Deploy</a:t>
                      </a: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 – Add Product Batch and Product</a:t>
                      </a:r>
                    </a:p>
                    <a:p>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This action creates a</a:t>
                      </a: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batch of virtual products that will map to the physical devices. The mapping is done via the Serial Number of each device. The serial number can be added by uploading a CSV file or entering manually. </a:t>
                      </a:r>
                      <a:endParaRPr lang="en-US" sz="800"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39224789"/>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2639997425"/>
              </p:ext>
            </p:extLst>
          </p:nvPr>
        </p:nvGraphicFramePr>
        <p:xfrm>
          <a:off x="2476096" y="7791296"/>
          <a:ext cx="4339042" cy="1280160"/>
        </p:xfrm>
        <a:graphic>
          <a:graphicData uri="http://schemas.openxmlformats.org/drawingml/2006/table">
            <a:tbl>
              <a:tblPr firstRow="1" bandRow="1">
                <a:tableStyleId>{9DCAF9ED-07DC-4A11-8D7F-57B35C25682E}</a:tableStyleId>
              </a:tblPr>
              <a:tblGrid>
                <a:gridCol w="942176">
                  <a:extLst>
                    <a:ext uri="{9D8B030D-6E8A-4147-A177-3AD203B41FA5}">
                      <a16:colId xmlns:a16="http://schemas.microsoft.com/office/drawing/2014/main" val="20000"/>
                    </a:ext>
                  </a:extLst>
                </a:gridCol>
                <a:gridCol w="3396866">
                  <a:extLst>
                    <a:ext uri="{9D8B030D-6E8A-4147-A177-3AD203B41FA5}">
                      <a16:colId xmlns:a16="http://schemas.microsoft.com/office/drawing/2014/main" val="1270258702"/>
                    </a:ext>
                  </a:extLst>
                </a:gridCol>
              </a:tblGrid>
              <a:tr h="163055">
                <a:tc gridSpan="2">
                  <a:txBody>
                    <a:bodyPr/>
                    <a:lstStyle/>
                    <a:p>
                      <a:r>
                        <a:rPr lang="en-US" sz="800" dirty="0" smtClean="0">
                          <a:solidFill>
                            <a:schemeClr val="lt1"/>
                          </a:solidFill>
                          <a:latin typeface="Arial" panose="020B0604020202020204" pitchFamily="34" charset="0"/>
                          <a:ea typeface="+mn-ea"/>
                          <a:cs typeface="Arial" panose="020B0604020202020204" pitchFamily="34" charset="0"/>
                        </a:rPr>
                        <a:t>Xively Featured</a:t>
                      </a:r>
                      <a:r>
                        <a:rPr lang="en-US" sz="800" baseline="0" dirty="0" smtClean="0">
                          <a:solidFill>
                            <a:schemeClr val="lt1"/>
                          </a:solidFill>
                          <a:latin typeface="Arial" panose="020B0604020202020204" pitchFamily="34" charset="0"/>
                          <a:ea typeface="+mn-ea"/>
                          <a:cs typeface="Arial" panose="020B0604020202020204" pitchFamily="34" charset="0"/>
                        </a:rPr>
                        <a:t> Hardware Partners</a:t>
                      </a:r>
                      <a:endParaRPr lang="en-US" sz="800" dirty="0">
                        <a:solidFill>
                          <a:schemeClr val="bg1"/>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00"/>
                  </a:ext>
                </a:extLst>
              </a:tr>
              <a:tr h="163055">
                <a:tc>
                  <a:txBody>
                    <a:bodyPr/>
                    <a:lstStyle/>
                    <a:p>
                      <a:r>
                        <a:rPr lang="en-US" sz="800" dirty="0" err="1" smtClean="0">
                          <a:solidFill>
                            <a:schemeClr val="tx1">
                              <a:lumMod val="65000"/>
                              <a:lumOff val="35000"/>
                            </a:schemeClr>
                          </a:solidFill>
                          <a:latin typeface="Arial" panose="020B0604020202020204" pitchFamily="34" charset="0"/>
                          <a:ea typeface="Arial" charset="0"/>
                          <a:cs typeface="Arial" panose="020B0604020202020204" pitchFamily="34" charset="0"/>
                        </a:rPr>
                        <a:t>eConais</a:t>
                      </a:r>
                      <a:endParaRPr lang="en-US" sz="800"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Wireless</a:t>
                      </a: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modules manufacturer</a:t>
                      </a:r>
                      <a:endParaRPr lang="en-US" sz="800"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14566154"/>
                  </a:ext>
                </a:extLst>
              </a:tr>
              <a:tr h="163055">
                <a:tc>
                  <a:txBody>
                    <a:bodyPr/>
                    <a:lstStyle/>
                    <a:p>
                      <a:r>
                        <a:rPr lang="en-US" sz="800" dirty="0" err="1" smtClean="0">
                          <a:solidFill>
                            <a:schemeClr val="tx1">
                              <a:lumMod val="65000"/>
                              <a:lumOff val="35000"/>
                            </a:schemeClr>
                          </a:solidFill>
                          <a:latin typeface="Arial" panose="020B0604020202020204" pitchFamily="34" charset="0"/>
                          <a:ea typeface="Arial" charset="0"/>
                          <a:cs typeface="Arial" panose="020B0604020202020204" pitchFamily="34" charset="0"/>
                        </a:rPr>
                        <a:t>mbed</a:t>
                      </a:r>
                      <a:endParaRPr lang="en-US" sz="800"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Platform and OS for IoT devices based on 32-bit ARM Cortex-M</a:t>
                      </a:r>
                      <a:endParaRPr lang="en-US" sz="800"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31712401"/>
                  </a:ext>
                </a:extLst>
              </a:tr>
              <a:tr h="163055">
                <a:tc>
                  <a:txBody>
                    <a:bodyPr/>
                    <a:lstStyle/>
                    <a:p>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TST</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System integrator providing customized wireless solutions</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8599599"/>
                  </a:ext>
                </a:extLst>
              </a:tr>
              <a:tr h="163055">
                <a:tc>
                  <a:txBody>
                    <a:bodyPr/>
                    <a:lstStyle/>
                    <a:p>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Arduino</a:t>
                      </a:r>
                      <a:endParaRPr lang="en-US" sz="800"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Open-hardware prototyping platform</a:t>
                      </a:r>
                      <a:endParaRPr lang="en-US" sz="800"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62316023"/>
                  </a:ext>
                </a:extLst>
              </a:tr>
              <a:tr h="163055">
                <a:tc>
                  <a:txBody>
                    <a:bodyPr/>
                    <a:lstStyle/>
                    <a:p>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electric imp</a:t>
                      </a:r>
                      <a:endParaRPr lang="en-US" sz="800"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Wi-Fi</a:t>
                      </a: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enabled development platform powered by Cortex M3</a:t>
                      </a:r>
                      <a:endParaRPr lang="en-US" sz="800"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39224789"/>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1594458925"/>
              </p:ext>
            </p:extLst>
          </p:nvPr>
        </p:nvGraphicFramePr>
        <p:xfrm>
          <a:off x="58568" y="5897592"/>
          <a:ext cx="2288350" cy="1981200"/>
        </p:xfrm>
        <a:graphic>
          <a:graphicData uri="http://schemas.openxmlformats.org/drawingml/2006/table">
            <a:tbl>
              <a:tblPr firstRow="1" bandRow="1">
                <a:tableStyleId>{9DCAF9ED-07DC-4A11-8D7F-57B35C25682E}</a:tableStyleId>
              </a:tblPr>
              <a:tblGrid>
                <a:gridCol w="2288350">
                  <a:extLst>
                    <a:ext uri="{9D8B030D-6E8A-4147-A177-3AD203B41FA5}">
                      <a16:colId xmlns:a16="http://schemas.microsoft.com/office/drawing/2014/main" val="20000"/>
                    </a:ext>
                  </a:extLst>
                </a:gridCol>
              </a:tblGrid>
              <a:tr h="163055">
                <a:tc>
                  <a:txBody>
                    <a:bodyPr/>
                    <a:lstStyle/>
                    <a:p>
                      <a:r>
                        <a:rPr lang="en-US" sz="800" dirty="0" err="1" smtClean="0">
                          <a:solidFill>
                            <a:schemeClr val="lt1"/>
                          </a:solidFill>
                          <a:latin typeface="Arial" panose="020B0604020202020204" pitchFamily="34" charset="0"/>
                          <a:ea typeface="+mn-ea"/>
                          <a:cs typeface="Arial" panose="020B0604020202020204" pitchFamily="34" charset="0"/>
                        </a:rPr>
                        <a:t>Wislab</a:t>
                      </a:r>
                      <a:endParaRPr lang="en-US" sz="800" dirty="0">
                        <a:solidFill>
                          <a:schemeClr val="bg1"/>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63055">
                <a:tc>
                  <a:txBody>
                    <a:bodyPr/>
                    <a:lstStyle/>
                    <a:p>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Czech wireless laboratory, develops</a:t>
                      </a: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a visualization framework for sensor devices plugged in to Xively cloud.</a:t>
                      </a:r>
                      <a:endParaRPr lang="en-US" sz="800"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14566154"/>
                  </a:ext>
                </a:extLst>
              </a:tr>
              <a:tr h="163055">
                <a:tc>
                  <a:txBody>
                    <a:bodyPr/>
                    <a:lstStyle/>
                    <a:p>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SensMap Visualization Framework</a:t>
                      </a:r>
                    </a:p>
                    <a:p>
                      <a:pPr marL="171450" indent="-171450">
                        <a:buFontTx/>
                        <a:buChar char="-"/>
                      </a:pP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Visualize </a:t>
                      </a:r>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state</a:t>
                      </a: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 of sensor devices</a:t>
                      </a:r>
                    </a:p>
                    <a:p>
                      <a:pPr marL="171450" indent="-171450">
                        <a:buFontTx/>
                        <a:buChar char="-"/>
                      </a:pP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Visualize </a:t>
                      </a:r>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location</a:t>
                      </a: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 of sensor devices outdoor and in-building</a:t>
                      </a:r>
                    </a:p>
                    <a:p>
                      <a:pPr marL="171450" indent="-171450">
                        <a:buFontTx/>
                        <a:buChar char="-"/>
                      </a:pP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Manage</a:t>
                      </a: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devices’ location via </a:t>
                      </a:r>
                      <a:r>
                        <a:rPr lang="en-US" sz="800" b="1"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interactive map or floor plan</a:t>
                      </a:r>
                    </a:p>
                    <a:p>
                      <a:pPr marL="171450" indent="-171450">
                        <a:buFontTx/>
                        <a:buChar char="-"/>
                      </a:pP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Report sensor values with </a:t>
                      </a:r>
                      <a:r>
                        <a:rPr lang="en-US" sz="800" b="1"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graphs</a:t>
                      </a: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and </a:t>
                      </a:r>
                      <a:r>
                        <a:rPr lang="en-US" sz="800" b="1"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comparison reports</a:t>
                      </a:r>
                    </a:p>
                    <a:p>
                      <a:pPr marL="171450" indent="-171450">
                        <a:buFontTx/>
                        <a:buChar char="-"/>
                      </a:pP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Visualize wireless sensor </a:t>
                      </a:r>
                      <a:r>
                        <a:rPr lang="en-US" sz="800" b="1"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topology</a:t>
                      </a: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and </a:t>
                      </a:r>
                      <a:r>
                        <a:rPr lang="en-US" sz="800" b="1"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signal quality </a:t>
                      </a: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between nodes</a:t>
                      </a:r>
                      <a:endParaRPr lang="en-US" sz="800"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31712401"/>
                  </a:ext>
                </a:extLst>
              </a:tr>
            </a:tbl>
          </a:graphicData>
        </a:graphic>
      </p:graphicFrame>
    </p:spTree>
    <p:extLst>
      <p:ext uri="{BB962C8B-B14F-4D97-AF65-F5344CB8AC3E}">
        <p14:creationId xmlns:p14="http://schemas.microsoft.com/office/powerpoint/2010/main" val="27400587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0"/>
                    </a14:imgEffect>
                    <a14:imgEffect>
                      <a14:brightnessContrast bright="40000"/>
                    </a14:imgEffect>
                  </a14:imgLayer>
                </a14:imgProps>
              </a:ext>
            </a:extLst>
          </a:blip>
          <a:stretch>
            <a:fillRect/>
          </a:stretch>
        </p:blipFill>
        <p:spPr>
          <a:xfrm>
            <a:off x="2074578" y="638688"/>
            <a:ext cx="4474812" cy="3752346"/>
          </a:xfrm>
          <a:prstGeom prst="rect">
            <a:avLst/>
          </a:prstGeom>
        </p:spPr>
      </p:pic>
      <p:sp>
        <p:nvSpPr>
          <p:cNvPr id="6" name="Rectangle 5"/>
          <p:cNvSpPr/>
          <p:nvPr/>
        </p:nvSpPr>
        <p:spPr>
          <a:xfrm>
            <a:off x="51031" y="-28021"/>
            <a:ext cx="6764108" cy="461665"/>
          </a:xfrm>
          <a:prstGeom prst="rect">
            <a:avLst/>
          </a:prstGeom>
          <a:noFill/>
        </p:spPr>
        <p:txBody>
          <a:bodyPr wrap="square" lIns="91440" tIns="45720" rIns="91440" bIns="45720">
            <a:spAutoFit/>
          </a:bodyPr>
          <a:lstStyle/>
          <a:p>
            <a:pPr algn="ctr"/>
            <a:r>
              <a:rPr lang="en-US" sz="2400" b="1" dirty="0" smtClean="0">
                <a:ln w="12700">
                  <a:solidFill>
                    <a:schemeClr val="accent2"/>
                  </a:solidFill>
                  <a:prstDash val="solid"/>
                </a:ln>
                <a:pattFill prst="ltDnDiag">
                  <a:fgClr>
                    <a:schemeClr val="accent5">
                      <a:lumMod val="60000"/>
                      <a:lumOff val="40000"/>
                    </a:schemeClr>
                  </a:fgClr>
                  <a:bgClr>
                    <a:schemeClr val="bg1"/>
                  </a:bgClr>
                </a:pattFill>
              </a:rPr>
              <a:t>IoT Platforms Cheat Sheet </a:t>
            </a:r>
            <a:r>
              <a:rPr lang="en-US" sz="2400" b="1" dirty="0">
                <a:ln w="12700">
                  <a:solidFill>
                    <a:schemeClr val="accent2"/>
                  </a:solidFill>
                  <a:prstDash val="solid"/>
                </a:ln>
                <a:pattFill prst="ltDnDiag">
                  <a:fgClr>
                    <a:schemeClr val="accent5">
                      <a:lumMod val="60000"/>
                      <a:lumOff val="40000"/>
                    </a:schemeClr>
                  </a:fgClr>
                  <a:bgClr>
                    <a:schemeClr val="bg1"/>
                  </a:bgClr>
                </a:pattFill>
              </a:rPr>
              <a:t>– Part </a:t>
            </a:r>
            <a:r>
              <a:rPr lang="en-US" sz="2400" b="1" dirty="0" smtClean="0">
                <a:ln w="12700">
                  <a:solidFill>
                    <a:schemeClr val="accent2"/>
                  </a:solidFill>
                  <a:prstDash val="solid"/>
                </a:ln>
                <a:pattFill prst="ltDnDiag">
                  <a:fgClr>
                    <a:schemeClr val="accent5">
                      <a:lumMod val="60000"/>
                      <a:lumOff val="40000"/>
                    </a:schemeClr>
                  </a:fgClr>
                  <a:bgClr>
                    <a:schemeClr val="bg1"/>
                  </a:bgClr>
                </a:pattFill>
              </a:rPr>
              <a:t>2 </a:t>
            </a:r>
            <a:r>
              <a:rPr lang="en-US" sz="2400" b="1" dirty="0">
                <a:ln w="12700">
                  <a:solidFill>
                    <a:schemeClr val="accent2"/>
                  </a:solidFill>
                  <a:prstDash val="solid"/>
                </a:ln>
                <a:pattFill prst="ltDnDiag">
                  <a:fgClr>
                    <a:schemeClr val="accent5">
                      <a:lumMod val="60000"/>
                      <a:lumOff val="40000"/>
                    </a:schemeClr>
                  </a:fgClr>
                  <a:bgClr>
                    <a:schemeClr val="bg1"/>
                  </a:bgClr>
                </a:pattFill>
              </a:rPr>
              <a:t>v1.0</a:t>
            </a:r>
          </a:p>
        </p:txBody>
      </p:sp>
      <p:graphicFrame>
        <p:nvGraphicFramePr>
          <p:cNvPr id="22" name="Table 21"/>
          <p:cNvGraphicFramePr>
            <a:graphicFrameLocks noGrp="1"/>
          </p:cNvGraphicFramePr>
          <p:nvPr>
            <p:extLst>
              <p:ext uri="{D42A27DB-BD31-4B8C-83A1-F6EECF244321}">
                <p14:modId xmlns:p14="http://schemas.microsoft.com/office/powerpoint/2010/main" val="167147324"/>
              </p:ext>
            </p:extLst>
          </p:nvPr>
        </p:nvGraphicFramePr>
        <p:xfrm>
          <a:off x="51031" y="690942"/>
          <a:ext cx="2292119" cy="1066800"/>
        </p:xfrm>
        <a:graphic>
          <a:graphicData uri="http://schemas.openxmlformats.org/drawingml/2006/table">
            <a:tbl>
              <a:tblPr bandRow="1">
                <a:tableStyleId>{21E4AEA4-8DFA-4A89-87EB-49C32662AFE0}</a:tableStyleId>
              </a:tblPr>
              <a:tblGrid>
                <a:gridCol w="2292119">
                  <a:extLst>
                    <a:ext uri="{9D8B030D-6E8A-4147-A177-3AD203B41FA5}">
                      <a16:colId xmlns:a16="http://schemas.microsoft.com/office/drawing/2014/main" val="20000"/>
                    </a:ext>
                  </a:extLst>
                </a:gridCol>
              </a:tblGrid>
              <a:tr h="368469">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aseline="0" dirty="0" smtClean="0">
                          <a:solidFill>
                            <a:schemeClr val="tx1">
                              <a:lumMod val="65000"/>
                              <a:lumOff val="35000"/>
                            </a:schemeClr>
                          </a:solidFill>
                          <a:latin typeface="Arial" panose="020B0604020202020204" pitchFamily="34" charset="0"/>
                          <a:cs typeface="Arial" panose="020B0604020202020204" pitchFamily="34" charset="0"/>
                        </a:rPr>
                        <a:t>Freeboard gather live “streaming” data coming from IoT devices such as from "</a:t>
                      </a:r>
                      <a:r>
                        <a:rPr lang="en-US" sz="800" baseline="0" dirty="0" err="1" smtClean="0">
                          <a:solidFill>
                            <a:schemeClr val="tx1">
                              <a:lumMod val="65000"/>
                              <a:lumOff val="35000"/>
                            </a:schemeClr>
                          </a:solidFill>
                          <a:latin typeface="Arial" panose="020B0604020202020204" pitchFamily="34" charset="0"/>
                          <a:cs typeface="Arial" panose="020B0604020202020204" pitchFamily="34" charset="0"/>
                        </a:rPr>
                        <a:t>dweets</a:t>
                      </a:r>
                      <a:r>
                        <a:rPr lang="en-US" sz="800" baseline="0" dirty="0" smtClean="0">
                          <a:solidFill>
                            <a:schemeClr val="tx1">
                              <a:lumMod val="65000"/>
                              <a:lumOff val="35000"/>
                            </a:schemeClr>
                          </a:solidFill>
                          <a:latin typeface="Arial" panose="020B0604020202020204" pitchFamily="34" charset="0"/>
                          <a:cs typeface="Arial" panose="020B0604020202020204" pitchFamily="34" charset="0"/>
                        </a:rPr>
                        <a:t>" and present them as meaningful graphs, text and gauges. It might be tracking the temperature in the home alongside its energy usage, or having a dashboard that monitors pollution around the city using GPS and air quality sensors attached to shared-bicycles.</a:t>
                      </a:r>
                      <a:endPar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tc>
                <a:extLst>
                  <a:ext uri="{0D108BD9-81ED-4DB2-BD59-A6C34878D82A}">
                    <a16:rowId xmlns:a16="http://schemas.microsoft.com/office/drawing/2014/main" val="10001"/>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886618690"/>
              </p:ext>
            </p:extLst>
          </p:nvPr>
        </p:nvGraphicFramePr>
        <p:xfrm>
          <a:off x="51030" y="425328"/>
          <a:ext cx="6764108" cy="213360"/>
        </p:xfrm>
        <a:graphic>
          <a:graphicData uri="http://schemas.openxmlformats.org/drawingml/2006/table">
            <a:tbl>
              <a:tblPr firstRow="1" bandRow="1">
                <a:tableStyleId>{21E4AEA4-8DFA-4A89-87EB-49C32662AFE0}</a:tableStyleId>
              </a:tblPr>
              <a:tblGrid>
                <a:gridCol w="6764108">
                  <a:extLst>
                    <a:ext uri="{9D8B030D-6E8A-4147-A177-3AD203B41FA5}">
                      <a16:colId xmlns:a16="http://schemas.microsoft.com/office/drawing/2014/main" val="20000"/>
                    </a:ext>
                  </a:extLst>
                </a:gridCol>
              </a:tblGrid>
              <a:tr h="163055">
                <a:tc>
                  <a:txBody>
                    <a:bodyPr/>
                    <a:lstStyle/>
                    <a:p>
                      <a:pPr algn="ctr"/>
                      <a:r>
                        <a:rPr lang="en-US" sz="800" dirty="0" smtClean="0">
                          <a:latin typeface="Arial" panose="020B0604020202020204" pitchFamily="34" charset="0"/>
                          <a:cs typeface="Arial" panose="020B0604020202020204" pitchFamily="34" charset="0"/>
                        </a:rPr>
                        <a:t>FreeBoard.io</a:t>
                      </a:r>
                      <a:endParaRPr lang="en-US" sz="800" dirty="0">
                        <a:solidFill>
                          <a:schemeClr val="bg1"/>
                        </a:solidFill>
                        <a:latin typeface="Arial" panose="020B0604020202020204" pitchFamily="34" charset="0"/>
                        <a:ea typeface="Arial" charset="0"/>
                        <a:cs typeface="Arial" panose="020B0604020202020204" pitchFamily="34" charset="0"/>
                      </a:endParaRPr>
                    </a:p>
                  </a:txBody>
                  <a:tcPr marL="45720" marR="45720"/>
                </a:tc>
                <a:extLst>
                  <a:ext uri="{0D108BD9-81ED-4DB2-BD59-A6C34878D82A}">
                    <a16:rowId xmlns:a16="http://schemas.microsoft.com/office/drawing/2014/main" val="10000"/>
                  </a:ext>
                </a:extLst>
              </a:tr>
            </a:tbl>
          </a:graphicData>
        </a:graphic>
      </p:graphicFrame>
      <p:pic>
        <p:nvPicPr>
          <p:cNvPr id="3" name="Picture 2"/>
          <p:cNvPicPr>
            <a:picLocks noChangeAspect="1"/>
          </p:cNvPicPr>
          <p:nvPr/>
        </p:nvPicPr>
        <p:blipFill>
          <a:blip r:embed="rId4">
            <a:lum bright="70000" contrast="-70000"/>
            <a:extLst>
              <a:ext uri="{BEBA8EAE-BF5A-486C-A8C5-ECC9F3942E4B}">
                <a14:imgProps xmlns:a14="http://schemas.microsoft.com/office/drawing/2010/main">
                  <a14:imgLayer r:embed="rId5">
                    <a14:imgEffect>
                      <a14:sharpenSoften amount="25000"/>
                    </a14:imgEffect>
                    <a14:imgEffect>
                      <a14:saturation sat="0"/>
                    </a14:imgEffect>
                  </a14:imgLayer>
                </a14:imgProps>
              </a:ext>
            </a:extLst>
          </a:blip>
          <a:stretch>
            <a:fillRect/>
          </a:stretch>
        </p:blipFill>
        <p:spPr>
          <a:xfrm>
            <a:off x="490220" y="1910028"/>
            <a:ext cx="1492708" cy="2239062"/>
          </a:xfrm>
          <a:prstGeom prst="rect">
            <a:avLst/>
          </a:prstGeom>
        </p:spPr>
      </p:pic>
      <p:graphicFrame>
        <p:nvGraphicFramePr>
          <p:cNvPr id="12" name="Table 11"/>
          <p:cNvGraphicFramePr>
            <a:graphicFrameLocks noGrp="1"/>
          </p:cNvGraphicFramePr>
          <p:nvPr>
            <p:extLst>
              <p:ext uri="{D42A27DB-BD31-4B8C-83A1-F6EECF244321}">
                <p14:modId xmlns:p14="http://schemas.microsoft.com/office/powerpoint/2010/main" val="1718582436"/>
              </p:ext>
            </p:extLst>
          </p:nvPr>
        </p:nvGraphicFramePr>
        <p:xfrm>
          <a:off x="51030" y="4489398"/>
          <a:ext cx="6764108" cy="213360"/>
        </p:xfrm>
        <a:graphic>
          <a:graphicData uri="http://schemas.openxmlformats.org/drawingml/2006/table">
            <a:tbl>
              <a:tblPr firstRow="1" bandRow="1">
                <a:tableStyleId>{21E4AEA4-8DFA-4A89-87EB-49C32662AFE0}</a:tableStyleId>
              </a:tblPr>
              <a:tblGrid>
                <a:gridCol w="6764108">
                  <a:extLst>
                    <a:ext uri="{9D8B030D-6E8A-4147-A177-3AD203B41FA5}">
                      <a16:colId xmlns:a16="http://schemas.microsoft.com/office/drawing/2014/main" val="20000"/>
                    </a:ext>
                  </a:extLst>
                </a:gridCol>
              </a:tblGrid>
              <a:tr h="163055">
                <a:tc>
                  <a:txBody>
                    <a:bodyPr/>
                    <a:lstStyle/>
                    <a:p>
                      <a:pPr algn="ctr"/>
                      <a:r>
                        <a:rPr lang="en-US" sz="800" dirty="0" smtClean="0">
                          <a:latin typeface="Arial" panose="020B0604020202020204" pitchFamily="34" charset="0"/>
                          <a:cs typeface="Arial" panose="020B0604020202020204" pitchFamily="34" charset="0"/>
                        </a:rPr>
                        <a:t>Dweet.io</a:t>
                      </a:r>
                      <a:endParaRPr lang="en-US" sz="800" dirty="0">
                        <a:solidFill>
                          <a:schemeClr val="bg1"/>
                        </a:solidFill>
                        <a:latin typeface="Arial" panose="020B0604020202020204" pitchFamily="34" charset="0"/>
                        <a:ea typeface="Arial" charset="0"/>
                        <a:cs typeface="Arial" panose="020B0604020202020204" pitchFamily="34" charset="0"/>
                      </a:endParaRPr>
                    </a:p>
                  </a:txBody>
                  <a:tcPr marL="45720" marR="45720"/>
                </a:tc>
                <a:extLst>
                  <a:ext uri="{0D108BD9-81ED-4DB2-BD59-A6C34878D82A}">
                    <a16:rowId xmlns:a16="http://schemas.microsoft.com/office/drawing/2014/main" val="10000"/>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226518301"/>
              </p:ext>
            </p:extLst>
          </p:nvPr>
        </p:nvGraphicFramePr>
        <p:xfrm>
          <a:off x="52969" y="4731342"/>
          <a:ext cx="1966331" cy="1310640"/>
        </p:xfrm>
        <a:graphic>
          <a:graphicData uri="http://schemas.openxmlformats.org/drawingml/2006/table">
            <a:tbl>
              <a:tblPr bandRow="1">
                <a:tableStyleId>{21E4AEA4-8DFA-4A89-87EB-49C32662AFE0}</a:tableStyleId>
              </a:tblPr>
              <a:tblGrid>
                <a:gridCol w="1966331">
                  <a:extLst>
                    <a:ext uri="{9D8B030D-6E8A-4147-A177-3AD203B41FA5}">
                      <a16:colId xmlns:a16="http://schemas.microsoft.com/office/drawing/2014/main" val="20000"/>
                    </a:ext>
                  </a:extLst>
                </a:gridCol>
              </a:tblGrid>
              <a:tr h="368469">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kern="1200" baseline="0" dirty="0" smtClean="0">
                          <a:solidFill>
                            <a:schemeClr val="tx1">
                              <a:lumMod val="65000"/>
                              <a:lumOff val="35000"/>
                            </a:schemeClr>
                          </a:solidFill>
                          <a:latin typeface="Arial" panose="020B0604020202020204" pitchFamily="34" charset="0"/>
                          <a:ea typeface="+mn-ea"/>
                          <a:cs typeface="Arial" panose="020B0604020202020204" pitchFamily="34" charset="0"/>
                        </a:rPr>
                        <a:t>Dweet.io allows users to share data from mobile, tablets, and pcs, and them to other devices and accounts across social media platforms. Dweet.io provides an API to access the different functionality of the Dweet.io service. Users can make REST calls to read and create </a:t>
                      </a:r>
                      <a:r>
                        <a:rPr lang="en-US" sz="800" kern="1200" baseline="0" dirty="0" err="1" smtClean="0">
                          <a:solidFill>
                            <a:schemeClr val="tx1">
                              <a:lumMod val="65000"/>
                              <a:lumOff val="35000"/>
                            </a:schemeClr>
                          </a:solidFill>
                          <a:latin typeface="Arial" panose="020B0604020202020204" pitchFamily="34" charset="0"/>
                          <a:ea typeface="+mn-ea"/>
                          <a:cs typeface="Arial" panose="020B0604020202020204" pitchFamily="34" charset="0"/>
                        </a:rPr>
                        <a:t>dweets</a:t>
                      </a:r>
                      <a:r>
                        <a:rPr lang="en-US" sz="800" kern="1200" baseline="0" dirty="0" smtClean="0">
                          <a:solidFill>
                            <a:schemeClr val="tx1">
                              <a:lumMod val="65000"/>
                              <a:lumOff val="35000"/>
                            </a:schemeClr>
                          </a:solidFill>
                          <a:latin typeface="Arial" panose="020B0604020202020204" pitchFamily="34" charset="0"/>
                          <a:ea typeface="+mn-ea"/>
                          <a:cs typeface="Arial" panose="020B0604020202020204" pitchFamily="34" charset="0"/>
                        </a:rPr>
                        <a:t>, lock and unlock things, and perform other calls. The API returns JSON and JSONP.</a:t>
                      </a:r>
                    </a:p>
                  </a:txBody>
                  <a:tcPr marL="45720" marR="45720"/>
                </a:tc>
                <a:extLst>
                  <a:ext uri="{0D108BD9-81ED-4DB2-BD59-A6C34878D82A}">
                    <a16:rowId xmlns:a16="http://schemas.microsoft.com/office/drawing/2014/main" val="10001"/>
                  </a:ext>
                </a:extLst>
              </a:tr>
            </a:tbl>
          </a:graphicData>
        </a:graphic>
      </p:graphicFrame>
      <p:pic>
        <p:nvPicPr>
          <p:cNvPr id="7" name="Picture 6"/>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Effect>
                      <a14:saturation sat="0"/>
                    </a14:imgEffect>
                    <a14:imgEffect>
                      <a14:brightnessContrast contrast="40000"/>
                    </a14:imgEffect>
                  </a14:imgLayer>
                </a14:imgProps>
              </a:ext>
            </a:extLst>
          </a:blip>
          <a:stretch>
            <a:fillRect/>
          </a:stretch>
        </p:blipFill>
        <p:spPr>
          <a:xfrm>
            <a:off x="2109531" y="4731342"/>
            <a:ext cx="4705607" cy="3005026"/>
          </a:xfrm>
          <a:prstGeom prst="rect">
            <a:avLst/>
          </a:prstGeom>
        </p:spPr>
      </p:pic>
    </p:spTree>
    <p:extLst>
      <p:ext uri="{BB962C8B-B14F-4D97-AF65-F5344CB8AC3E}">
        <p14:creationId xmlns:p14="http://schemas.microsoft.com/office/powerpoint/2010/main" val="3068646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6268" y="-17784"/>
            <a:ext cx="6764731" cy="461665"/>
          </a:xfrm>
          <a:prstGeom prst="rect">
            <a:avLst/>
          </a:prstGeom>
          <a:noFill/>
        </p:spPr>
        <p:txBody>
          <a:bodyPr wrap="square" lIns="91440" tIns="45720" rIns="91440" bIns="45720">
            <a:spAutoFit/>
          </a:bodyPr>
          <a:lstStyle/>
          <a:p>
            <a:pPr algn="ctr"/>
            <a:r>
              <a:rPr lang="en-US" sz="2400" b="1" dirty="0" smtClean="0">
                <a:ln w="12700">
                  <a:solidFill>
                    <a:schemeClr val="accent5"/>
                  </a:solidFill>
                  <a:prstDash val="solid"/>
                </a:ln>
                <a:pattFill prst="ltDnDiag">
                  <a:fgClr>
                    <a:schemeClr val="accent5">
                      <a:lumMod val="60000"/>
                      <a:lumOff val="40000"/>
                    </a:schemeClr>
                  </a:fgClr>
                  <a:bgClr>
                    <a:schemeClr val="bg1"/>
                  </a:bgClr>
                </a:pattFill>
              </a:rPr>
              <a:t>IoT Architecture Cheat Sheet v1.0</a:t>
            </a:r>
            <a:endParaRPr lang="en-US" sz="2400" b="1" dirty="0">
              <a:ln w="12700">
                <a:solidFill>
                  <a:schemeClr val="accent5"/>
                </a:solidFill>
                <a:prstDash val="solid"/>
              </a:ln>
              <a:pattFill prst="ltDnDiag">
                <a:fgClr>
                  <a:schemeClr val="accent5">
                    <a:lumMod val="60000"/>
                    <a:lumOff val="40000"/>
                  </a:schemeClr>
                </a:fgClr>
                <a:bgClr>
                  <a:schemeClr val="bg1"/>
                </a:bgClr>
              </a:pattFill>
            </a:endParaRPr>
          </a:p>
        </p:txBody>
      </p:sp>
      <p:graphicFrame>
        <p:nvGraphicFramePr>
          <p:cNvPr id="14" name="Table 13"/>
          <p:cNvGraphicFramePr>
            <a:graphicFrameLocks noGrp="1"/>
          </p:cNvGraphicFramePr>
          <p:nvPr>
            <p:extLst>
              <p:ext uri="{D42A27DB-BD31-4B8C-83A1-F6EECF244321}">
                <p14:modId xmlns:p14="http://schemas.microsoft.com/office/powerpoint/2010/main" val="3020725125"/>
              </p:ext>
            </p:extLst>
          </p:nvPr>
        </p:nvGraphicFramePr>
        <p:xfrm>
          <a:off x="3465195" y="455916"/>
          <a:ext cx="3345804" cy="217025"/>
        </p:xfrm>
        <a:graphic>
          <a:graphicData uri="http://schemas.openxmlformats.org/drawingml/2006/table">
            <a:tbl>
              <a:tblPr firstRow="1" bandRow="1">
                <a:tableStyleId>{FABFCF23-3B69-468F-B69F-88F6DE6A72F2}</a:tableStyleId>
              </a:tblPr>
              <a:tblGrid>
                <a:gridCol w="3345804">
                  <a:extLst>
                    <a:ext uri="{9D8B030D-6E8A-4147-A177-3AD203B41FA5}">
                      <a16:colId xmlns:a16="http://schemas.microsoft.com/office/drawing/2014/main" val="20000"/>
                    </a:ext>
                  </a:extLst>
                </a:gridCol>
              </a:tblGrid>
              <a:tr h="217025">
                <a:tc>
                  <a:txBody>
                    <a:bodyPr/>
                    <a:lstStyle/>
                    <a:p>
                      <a:r>
                        <a:rPr lang="en-US" sz="800" dirty="0" smtClean="0">
                          <a:solidFill>
                            <a:schemeClr val="bg1"/>
                          </a:solidFill>
                          <a:latin typeface="Arial" charset="0"/>
                          <a:ea typeface="Arial" charset="0"/>
                          <a:cs typeface="Arial" charset="0"/>
                        </a:rPr>
                        <a:t>Architecture Model Contents</a:t>
                      </a:r>
                      <a:endParaRPr lang="en-US" sz="800" dirty="0">
                        <a:solidFill>
                          <a:schemeClr val="bg1"/>
                        </a:solidFill>
                        <a:latin typeface="Arial" charset="0"/>
                        <a:ea typeface="Arial" charset="0"/>
                        <a:cs typeface="Arial"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75000"/>
                      </a:schemeClr>
                    </a:solidFill>
                  </a:tcPr>
                </a:tc>
                <a:extLst>
                  <a:ext uri="{0D108BD9-81ED-4DB2-BD59-A6C34878D82A}">
                    <a16:rowId xmlns:a16="http://schemas.microsoft.com/office/drawing/2014/main" val="10000"/>
                  </a:ext>
                </a:extLst>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2827396429"/>
              </p:ext>
            </p:extLst>
          </p:nvPr>
        </p:nvGraphicFramePr>
        <p:xfrm>
          <a:off x="46269" y="455916"/>
          <a:ext cx="3279862" cy="213360"/>
        </p:xfrm>
        <a:graphic>
          <a:graphicData uri="http://schemas.openxmlformats.org/drawingml/2006/table">
            <a:tbl>
              <a:tblPr firstRow="1" bandRow="1">
                <a:tableStyleId>{FABFCF23-3B69-468F-B69F-88F6DE6A72F2}</a:tableStyleId>
              </a:tblPr>
              <a:tblGrid>
                <a:gridCol w="3279862">
                  <a:extLst>
                    <a:ext uri="{9D8B030D-6E8A-4147-A177-3AD203B41FA5}">
                      <a16:colId xmlns:a16="http://schemas.microsoft.com/office/drawing/2014/main" val="20000"/>
                    </a:ext>
                  </a:extLst>
                </a:gridCol>
              </a:tblGrid>
              <a:tr h="0">
                <a:tc>
                  <a:txBody>
                    <a:bodyPr/>
                    <a:lstStyle/>
                    <a:p>
                      <a:r>
                        <a:rPr lang="en-US" sz="800" dirty="0" smtClean="0">
                          <a:solidFill>
                            <a:schemeClr val="bg1"/>
                          </a:solidFill>
                          <a:latin typeface="Arial" charset="0"/>
                          <a:ea typeface="Arial" charset="0"/>
                          <a:cs typeface="Arial" charset="0"/>
                        </a:rPr>
                        <a:t>IoT Architecture Types</a:t>
                      </a:r>
                      <a:endParaRPr lang="en-US" sz="800" dirty="0">
                        <a:solidFill>
                          <a:schemeClr val="bg1"/>
                        </a:solidFill>
                        <a:latin typeface="Arial" charset="0"/>
                        <a:ea typeface="Arial" charset="0"/>
                        <a:cs typeface="Arial"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75000"/>
                      </a:schemeClr>
                    </a:solidFill>
                  </a:tcPr>
                </a:tc>
                <a:extLst>
                  <a:ext uri="{0D108BD9-81ED-4DB2-BD59-A6C34878D82A}">
                    <a16:rowId xmlns:a16="http://schemas.microsoft.com/office/drawing/2014/main" val="10000"/>
                  </a:ext>
                </a:extLst>
              </a:tr>
            </a:tbl>
          </a:graphicData>
        </a:graphic>
      </p:graphicFrame>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8923" y="681312"/>
            <a:ext cx="3287208" cy="2289038"/>
          </a:xfrm>
          <a:prstGeom prst="rect">
            <a:avLst/>
          </a:prstGeom>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3465196" y="739066"/>
            <a:ext cx="3299706" cy="1878404"/>
          </a:xfrm>
          <a:prstGeom prst="rect">
            <a:avLst/>
          </a:prstGeom>
        </p:spPr>
      </p:pic>
      <p:pic>
        <p:nvPicPr>
          <p:cNvPr id="8" name="Picture 7"/>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Layer>
                </a14:imgProps>
              </a:ext>
            </a:extLst>
          </a:blip>
          <a:srcRect b="28019"/>
          <a:stretch/>
        </p:blipFill>
        <p:spPr>
          <a:xfrm>
            <a:off x="38923" y="3406635"/>
            <a:ext cx="3126105" cy="510045"/>
          </a:xfrm>
          <a:prstGeom prst="rect">
            <a:avLst/>
          </a:prstGeom>
        </p:spPr>
      </p:pic>
      <p:graphicFrame>
        <p:nvGraphicFramePr>
          <p:cNvPr id="23" name="Table 22"/>
          <p:cNvGraphicFramePr>
            <a:graphicFrameLocks noGrp="1"/>
          </p:cNvGraphicFramePr>
          <p:nvPr>
            <p:extLst>
              <p:ext uri="{D42A27DB-BD31-4B8C-83A1-F6EECF244321}">
                <p14:modId xmlns:p14="http://schemas.microsoft.com/office/powerpoint/2010/main" val="2760956808"/>
              </p:ext>
            </p:extLst>
          </p:nvPr>
        </p:nvGraphicFramePr>
        <p:xfrm>
          <a:off x="3465196" y="2800397"/>
          <a:ext cx="3299706" cy="217025"/>
        </p:xfrm>
        <a:graphic>
          <a:graphicData uri="http://schemas.openxmlformats.org/drawingml/2006/table">
            <a:tbl>
              <a:tblPr firstRow="1" bandRow="1">
                <a:tableStyleId>{FABFCF23-3B69-468F-B69F-88F6DE6A72F2}</a:tableStyleId>
              </a:tblPr>
              <a:tblGrid>
                <a:gridCol w="3299706">
                  <a:extLst>
                    <a:ext uri="{9D8B030D-6E8A-4147-A177-3AD203B41FA5}">
                      <a16:colId xmlns:a16="http://schemas.microsoft.com/office/drawing/2014/main" val="20000"/>
                    </a:ext>
                  </a:extLst>
                </a:gridCol>
              </a:tblGrid>
              <a:tr h="217025">
                <a:tc>
                  <a:txBody>
                    <a:bodyPr/>
                    <a:lstStyle/>
                    <a:p>
                      <a:r>
                        <a:rPr lang="en-US" sz="800" dirty="0" smtClean="0">
                          <a:solidFill>
                            <a:schemeClr val="bg1"/>
                          </a:solidFill>
                          <a:latin typeface="Arial" charset="0"/>
                          <a:ea typeface="Arial" charset="0"/>
                          <a:cs typeface="Arial" charset="0"/>
                        </a:rPr>
                        <a:t>Wireless Sensor Networks</a:t>
                      </a:r>
                      <a:endParaRPr lang="en-US" sz="800" dirty="0">
                        <a:solidFill>
                          <a:schemeClr val="bg1"/>
                        </a:solidFill>
                        <a:latin typeface="Arial" charset="0"/>
                        <a:ea typeface="Arial" charset="0"/>
                        <a:cs typeface="Arial"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75000"/>
                      </a:schemeClr>
                    </a:solidFill>
                  </a:tcPr>
                </a:tc>
                <a:extLst>
                  <a:ext uri="{0D108BD9-81ED-4DB2-BD59-A6C34878D82A}">
                    <a16:rowId xmlns:a16="http://schemas.microsoft.com/office/drawing/2014/main" val="10000"/>
                  </a:ext>
                </a:extLst>
              </a:tr>
            </a:tbl>
          </a:graphicData>
        </a:graphic>
      </p:graphicFrame>
      <p:pic>
        <p:nvPicPr>
          <p:cNvPr id="3" name="Picture 2"/>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val="0"/>
              </a:ext>
            </a:extLst>
          </a:blip>
          <a:stretch>
            <a:fillRect/>
          </a:stretch>
        </p:blipFill>
        <p:spPr>
          <a:xfrm>
            <a:off x="3543848" y="4873672"/>
            <a:ext cx="2843647" cy="1602322"/>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1430334934"/>
              </p:ext>
            </p:extLst>
          </p:nvPr>
        </p:nvGraphicFramePr>
        <p:xfrm>
          <a:off x="46269" y="4095226"/>
          <a:ext cx="3058881" cy="217025"/>
        </p:xfrm>
        <a:graphic>
          <a:graphicData uri="http://schemas.openxmlformats.org/drawingml/2006/table">
            <a:tbl>
              <a:tblPr firstRow="1" bandRow="1">
                <a:tableStyleId>{FABFCF23-3B69-468F-B69F-88F6DE6A72F2}</a:tableStyleId>
              </a:tblPr>
              <a:tblGrid>
                <a:gridCol w="3058881">
                  <a:extLst>
                    <a:ext uri="{9D8B030D-6E8A-4147-A177-3AD203B41FA5}">
                      <a16:colId xmlns:a16="http://schemas.microsoft.com/office/drawing/2014/main" val="20000"/>
                    </a:ext>
                  </a:extLst>
                </a:gridCol>
              </a:tblGrid>
              <a:tr h="217025">
                <a:tc>
                  <a:txBody>
                    <a:bodyPr/>
                    <a:lstStyle/>
                    <a:p>
                      <a:r>
                        <a:rPr lang="en-US" sz="800" dirty="0" smtClean="0">
                          <a:solidFill>
                            <a:schemeClr val="bg1"/>
                          </a:solidFill>
                          <a:latin typeface="Arial" charset="0"/>
                          <a:ea typeface="Arial" charset="0"/>
                          <a:cs typeface="Arial" charset="0"/>
                        </a:rPr>
                        <a:t>Types of Wireless Sensor Networks</a:t>
                      </a:r>
                      <a:endParaRPr lang="en-US" sz="800" dirty="0">
                        <a:solidFill>
                          <a:schemeClr val="bg1"/>
                        </a:solidFill>
                        <a:latin typeface="Arial" charset="0"/>
                        <a:ea typeface="Arial" charset="0"/>
                        <a:cs typeface="Arial"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75000"/>
                      </a:schemeClr>
                    </a:solidFill>
                  </a:tcPr>
                </a:tc>
                <a:extLst>
                  <a:ext uri="{0D108BD9-81ED-4DB2-BD59-A6C34878D82A}">
                    <a16:rowId xmlns:a16="http://schemas.microsoft.com/office/drawing/2014/main" val="10000"/>
                  </a:ext>
                </a:extLst>
              </a:tr>
            </a:tbl>
          </a:graphicData>
        </a:graphic>
      </p:graphicFrame>
      <p:pic>
        <p:nvPicPr>
          <p:cNvPr id="4" name="Picture 3"/>
          <p:cNvPicPr>
            <a:picLocks noChangeAspect="1"/>
          </p:cNvPicPr>
          <p:nvPr/>
        </p:nvPicPr>
        <p:blipFill>
          <a:blip r:embed="rId10">
            <a:extLst>
              <a:ext uri="{BEBA8EAE-BF5A-486C-A8C5-ECC9F3942E4B}">
                <a14:imgProps xmlns:a14="http://schemas.microsoft.com/office/drawing/2010/main">
                  <a14:imgLayer r:embed="rId11">
                    <a14:imgEffect>
                      <a14:sharpenSoften amount="50000"/>
                    </a14:imgEffect>
                    <a14:imgEffect>
                      <a14:saturation sat="0"/>
                    </a14:imgEffect>
                  </a14:imgLayer>
                </a14:imgProps>
              </a:ext>
            </a:extLst>
          </a:blip>
          <a:stretch>
            <a:fillRect/>
          </a:stretch>
        </p:blipFill>
        <p:spPr>
          <a:xfrm>
            <a:off x="3428633" y="3052122"/>
            <a:ext cx="3398520" cy="1786850"/>
          </a:xfrm>
          <a:prstGeom prst="rect">
            <a:avLst/>
          </a:prstGeom>
        </p:spPr>
      </p:pic>
      <p:graphicFrame>
        <p:nvGraphicFramePr>
          <p:cNvPr id="12" name="Table 11"/>
          <p:cNvGraphicFramePr>
            <a:graphicFrameLocks noGrp="1"/>
          </p:cNvGraphicFramePr>
          <p:nvPr>
            <p:extLst>
              <p:ext uri="{D42A27DB-BD31-4B8C-83A1-F6EECF244321}">
                <p14:modId xmlns:p14="http://schemas.microsoft.com/office/powerpoint/2010/main" val="4074166326"/>
              </p:ext>
            </p:extLst>
          </p:nvPr>
        </p:nvGraphicFramePr>
        <p:xfrm>
          <a:off x="46269" y="3188706"/>
          <a:ext cx="3032211" cy="217025"/>
        </p:xfrm>
        <a:graphic>
          <a:graphicData uri="http://schemas.openxmlformats.org/drawingml/2006/table">
            <a:tbl>
              <a:tblPr firstRow="1" bandRow="1">
                <a:tableStyleId>{FABFCF23-3B69-468F-B69F-88F6DE6A72F2}</a:tableStyleId>
              </a:tblPr>
              <a:tblGrid>
                <a:gridCol w="3032211">
                  <a:extLst>
                    <a:ext uri="{9D8B030D-6E8A-4147-A177-3AD203B41FA5}">
                      <a16:colId xmlns:a16="http://schemas.microsoft.com/office/drawing/2014/main" val="20000"/>
                    </a:ext>
                  </a:extLst>
                </a:gridCol>
              </a:tblGrid>
              <a:tr h="217025">
                <a:tc>
                  <a:txBody>
                    <a:bodyPr/>
                    <a:lstStyle/>
                    <a:p>
                      <a:r>
                        <a:rPr lang="en-US" sz="800" dirty="0" smtClean="0">
                          <a:solidFill>
                            <a:schemeClr val="bg1"/>
                          </a:solidFill>
                          <a:latin typeface="Arial" charset="0"/>
                          <a:ea typeface="Arial" charset="0"/>
                          <a:cs typeface="Arial" charset="0"/>
                        </a:rPr>
                        <a:t>IoT</a:t>
                      </a:r>
                      <a:r>
                        <a:rPr lang="en-US" sz="800" baseline="0" dirty="0" smtClean="0">
                          <a:solidFill>
                            <a:schemeClr val="bg1"/>
                          </a:solidFill>
                          <a:latin typeface="Arial" charset="0"/>
                          <a:ea typeface="Arial" charset="0"/>
                          <a:cs typeface="Arial" charset="0"/>
                        </a:rPr>
                        <a:t>-A Channel Model</a:t>
                      </a:r>
                      <a:endParaRPr lang="en-US" sz="800" dirty="0">
                        <a:solidFill>
                          <a:schemeClr val="bg1"/>
                        </a:solidFill>
                        <a:latin typeface="Arial" charset="0"/>
                        <a:ea typeface="Arial" charset="0"/>
                        <a:cs typeface="Arial"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75000"/>
                      </a:schemeClr>
                    </a:solidFill>
                  </a:tcPr>
                </a:tc>
                <a:extLst>
                  <a:ext uri="{0D108BD9-81ED-4DB2-BD59-A6C34878D82A}">
                    <a16:rowId xmlns:a16="http://schemas.microsoft.com/office/drawing/2014/main" val="10000"/>
                  </a:ext>
                </a:extLst>
              </a:tr>
            </a:tbl>
          </a:graphicData>
        </a:graphic>
      </p:graphicFrame>
      <p:pic>
        <p:nvPicPr>
          <p:cNvPr id="5" name="Picture 4"/>
          <p:cNvPicPr>
            <a:picLocks noChangeAspect="1"/>
          </p:cNvPicPr>
          <p:nvPr/>
        </p:nvPicPr>
        <p:blipFill>
          <a:blip r:embed="rId12">
            <a:extLst>
              <a:ext uri="{BEBA8EAE-BF5A-486C-A8C5-ECC9F3942E4B}">
                <a14:imgProps xmlns:a14="http://schemas.microsoft.com/office/drawing/2010/main">
                  <a14:imgLayer r:embed="rId13">
                    <a14:imgEffect>
                      <a14:sharpenSoften amount="50000"/>
                    </a14:imgEffect>
                    <a14:imgEffect>
                      <a14:saturation sat="0"/>
                    </a14:imgEffect>
                  </a14:imgLayer>
                </a14:imgProps>
              </a:ext>
            </a:extLst>
          </a:blip>
          <a:stretch>
            <a:fillRect/>
          </a:stretch>
        </p:blipFill>
        <p:spPr>
          <a:xfrm>
            <a:off x="46269" y="4368205"/>
            <a:ext cx="2326958" cy="1132034"/>
          </a:xfrm>
          <a:prstGeom prst="rect">
            <a:avLst/>
          </a:prstGeom>
        </p:spPr>
      </p:pic>
      <p:graphicFrame>
        <p:nvGraphicFramePr>
          <p:cNvPr id="16" name="Table 15"/>
          <p:cNvGraphicFramePr>
            <a:graphicFrameLocks noGrp="1"/>
          </p:cNvGraphicFramePr>
          <p:nvPr>
            <p:extLst>
              <p:ext uri="{D42A27DB-BD31-4B8C-83A1-F6EECF244321}">
                <p14:modId xmlns:p14="http://schemas.microsoft.com/office/powerpoint/2010/main" val="3712052620"/>
              </p:ext>
            </p:extLst>
          </p:nvPr>
        </p:nvGraphicFramePr>
        <p:xfrm>
          <a:off x="46269" y="5676712"/>
          <a:ext cx="3230331" cy="1397396"/>
        </p:xfrm>
        <a:graphic>
          <a:graphicData uri="http://schemas.openxmlformats.org/drawingml/2006/table">
            <a:tbl>
              <a:tblPr firstRow="1" bandRow="1">
                <a:tableStyleId>{FABFCF23-3B69-468F-B69F-88F6DE6A72F2}</a:tableStyleId>
              </a:tblPr>
              <a:tblGrid>
                <a:gridCol w="923525">
                  <a:extLst>
                    <a:ext uri="{9D8B030D-6E8A-4147-A177-3AD203B41FA5}">
                      <a16:colId xmlns:a16="http://schemas.microsoft.com/office/drawing/2014/main" val="20000"/>
                    </a:ext>
                  </a:extLst>
                </a:gridCol>
                <a:gridCol w="2306806">
                  <a:extLst>
                    <a:ext uri="{9D8B030D-6E8A-4147-A177-3AD203B41FA5}">
                      <a16:colId xmlns:a16="http://schemas.microsoft.com/office/drawing/2014/main" val="670579823"/>
                    </a:ext>
                  </a:extLst>
                </a:gridCol>
              </a:tblGrid>
              <a:tr h="151737">
                <a:tc gridSpan="2">
                  <a:txBody>
                    <a:bodyPr/>
                    <a:lstStyle/>
                    <a:p>
                      <a:r>
                        <a:rPr lang="en-US" sz="800" dirty="0" smtClean="0">
                          <a:solidFill>
                            <a:schemeClr val="bg1"/>
                          </a:solidFill>
                          <a:latin typeface="Arial" charset="0"/>
                          <a:ea typeface="Arial" charset="0"/>
                          <a:cs typeface="Arial" charset="0"/>
                        </a:rPr>
                        <a:t>Transport Layer’s Main Concern</a:t>
                      </a:r>
                      <a:endParaRPr lang="en-US" sz="800" dirty="0">
                        <a:solidFill>
                          <a:schemeClr val="bg1"/>
                        </a:solidFill>
                        <a:latin typeface="Arial" charset="0"/>
                        <a:ea typeface="Arial" charset="0"/>
                        <a:cs typeface="Arial"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75000"/>
                      </a:schemeClr>
                    </a:solidFill>
                  </a:tcPr>
                </a:tc>
                <a:tc hMerge="1">
                  <a:txBody>
                    <a:bodyPr/>
                    <a:lstStyle/>
                    <a:p>
                      <a:endParaRPr lang="en-US"/>
                    </a:p>
                  </a:txBody>
                  <a:tcPr/>
                </a:tc>
                <a:extLst>
                  <a:ext uri="{0D108BD9-81ED-4DB2-BD59-A6C34878D82A}">
                    <a16:rowId xmlns:a16="http://schemas.microsoft.com/office/drawing/2014/main" val="3982241423"/>
                  </a:ext>
                </a:extLst>
              </a:tr>
              <a:tr h="518390">
                <a:tc>
                  <a:txBody>
                    <a:bodyPr/>
                    <a:lstStyle/>
                    <a:p>
                      <a:r>
                        <a:rPr lang="en-US" sz="800" b="1" dirty="0" smtClean="0">
                          <a:solidFill>
                            <a:schemeClr val="tx1">
                              <a:lumMod val="65000"/>
                              <a:lumOff val="35000"/>
                            </a:schemeClr>
                          </a:solidFill>
                          <a:latin typeface="Arial" charset="0"/>
                          <a:ea typeface="Arial" charset="0"/>
                          <a:cs typeface="Arial" charset="0"/>
                        </a:rPr>
                        <a:t>Congestion</a:t>
                      </a:r>
                      <a:endParaRPr lang="en-US" sz="800" b="1" dirty="0">
                        <a:solidFill>
                          <a:schemeClr val="tx1">
                            <a:lumMod val="65000"/>
                            <a:lumOff val="35000"/>
                          </a:schemeClr>
                        </a:solidFill>
                        <a:latin typeface="Arial" charset="0"/>
                        <a:ea typeface="Arial" charset="0"/>
                        <a:cs typeface="Arial"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b="0" dirty="0" smtClean="0">
                          <a:solidFill>
                            <a:schemeClr val="tx1">
                              <a:lumMod val="65000"/>
                              <a:lumOff val="35000"/>
                            </a:schemeClr>
                          </a:solidFill>
                          <a:latin typeface="Arial" charset="0"/>
                          <a:ea typeface="Arial" charset="0"/>
                          <a:cs typeface="Arial" charset="0"/>
                        </a:rPr>
                        <a:t>When buffer reaches the </a:t>
                      </a:r>
                      <a:r>
                        <a:rPr lang="en-US" sz="800" b="1" dirty="0" smtClean="0">
                          <a:solidFill>
                            <a:schemeClr val="tx1">
                              <a:lumMod val="65000"/>
                              <a:lumOff val="35000"/>
                            </a:schemeClr>
                          </a:solidFill>
                          <a:latin typeface="Arial" charset="0"/>
                          <a:ea typeface="Arial" charset="0"/>
                          <a:cs typeface="Arial" charset="0"/>
                        </a:rPr>
                        <a:t>lower threshold</a:t>
                      </a:r>
                      <a:r>
                        <a:rPr lang="en-US" sz="800" b="0" dirty="0" smtClean="0">
                          <a:solidFill>
                            <a:schemeClr val="tx1">
                              <a:lumMod val="65000"/>
                              <a:lumOff val="35000"/>
                            </a:schemeClr>
                          </a:solidFill>
                          <a:latin typeface="Arial" charset="0"/>
                          <a:ea typeface="Arial" charset="0"/>
                          <a:cs typeface="Arial" charset="0"/>
                        </a:rPr>
                        <a:t>,</a:t>
                      </a:r>
                      <a:r>
                        <a:rPr lang="en-US" sz="800" b="0" baseline="0" dirty="0" smtClean="0">
                          <a:solidFill>
                            <a:schemeClr val="tx1">
                              <a:lumMod val="65000"/>
                              <a:lumOff val="35000"/>
                            </a:schemeClr>
                          </a:solidFill>
                          <a:latin typeface="Arial" charset="0"/>
                          <a:ea typeface="Arial" charset="0"/>
                          <a:cs typeface="Arial" charset="0"/>
                        </a:rPr>
                        <a:t> the</a:t>
                      </a:r>
                      <a:r>
                        <a:rPr lang="en-US" sz="800" b="0" dirty="0" smtClean="0">
                          <a:solidFill>
                            <a:schemeClr val="tx1">
                              <a:lumMod val="65000"/>
                              <a:lumOff val="35000"/>
                            </a:schemeClr>
                          </a:solidFill>
                          <a:latin typeface="Arial" charset="0"/>
                          <a:ea typeface="Arial" charset="0"/>
                          <a:cs typeface="Arial" charset="0"/>
                        </a:rPr>
                        <a:t> congestion bit is set with a certain probability.</a:t>
                      </a:r>
                    </a:p>
                    <a:p>
                      <a:r>
                        <a:rPr lang="en-US" sz="800" b="0" dirty="0" smtClean="0">
                          <a:solidFill>
                            <a:schemeClr val="tx1">
                              <a:lumMod val="65000"/>
                              <a:lumOff val="35000"/>
                            </a:schemeClr>
                          </a:solidFill>
                          <a:latin typeface="Arial" charset="0"/>
                          <a:ea typeface="Arial" charset="0"/>
                          <a:cs typeface="Arial" charset="0"/>
                        </a:rPr>
                        <a:t>When buffer reaches the </a:t>
                      </a:r>
                      <a:r>
                        <a:rPr lang="en-US" sz="800" b="1" dirty="0" smtClean="0">
                          <a:solidFill>
                            <a:schemeClr val="tx1">
                              <a:lumMod val="65000"/>
                              <a:lumOff val="35000"/>
                            </a:schemeClr>
                          </a:solidFill>
                          <a:latin typeface="Arial" charset="0"/>
                          <a:ea typeface="Arial" charset="0"/>
                          <a:cs typeface="Arial" charset="0"/>
                        </a:rPr>
                        <a:t>higher threshold</a:t>
                      </a:r>
                      <a:r>
                        <a:rPr lang="en-US" sz="800" b="0" dirty="0" smtClean="0">
                          <a:solidFill>
                            <a:schemeClr val="tx1">
                              <a:lumMod val="65000"/>
                              <a:lumOff val="35000"/>
                            </a:schemeClr>
                          </a:solidFill>
                          <a:latin typeface="Arial" charset="0"/>
                          <a:ea typeface="Arial" charset="0"/>
                          <a:cs typeface="Arial" charset="0"/>
                        </a:rPr>
                        <a:t>, the congestion bit is set for all packets.</a:t>
                      </a:r>
                      <a:endParaRPr lang="en-US" sz="800" b="0" dirty="0">
                        <a:solidFill>
                          <a:schemeClr val="tx1">
                            <a:lumMod val="65000"/>
                            <a:lumOff val="35000"/>
                          </a:schemeClr>
                        </a:solidFill>
                        <a:latin typeface="Arial" charset="0"/>
                        <a:ea typeface="Arial" charset="0"/>
                        <a:cs typeface="Arial"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2480">
                <a:tc>
                  <a:txBody>
                    <a:bodyPr/>
                    <a:lstStyle/>
                    <a:p>
                      <a:r>
                        <a:rPr lang="en-US" sz="800" b="1" dirty="0" smtClean="0">
                          <a:solidFill>
                            <a:schemeClr val="tx1">
                              <a:lumMod val="65000"/>
                              <a:lumOff val="35000"/>
                            </a:schemeClr>
                          </a:solidFill>
                          <a:latin typeface="Arial" charset="0"/>
                          <a:ea typeface="Arial" charset="0"/>
                          <a:cs typeface="Arial" charset="0"/>
                        </a:rPr>
                        <a:t>Reliability</a:t>
                      </a:r>
                      <a:endParaRPr lang="en-US" sz="800" b="1" dirty="0">
                        <a:solidFill>
                          <a:schemeClr val="tx1">
                            <a:lumMod val="65000"/>
                            <a:lumOff val="35000"/>
                          </a:schemeClr>
                        </a:solidFill>
                        <a:latin typeface="Arial" charset="0"/>
                        <a:ea typeface="Arial" charset="0"/>
                        <a:cs typeface="Arial"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b="0" dirty="0" smtClean="0">
                          <a:solidFill>
                            <a:schemeClr val="tx1">
                              <a:lumMod val="65000"/>
                              <a:lumOff val="35000"/>
                            </a:schemeClr>
                          </a:solidFill>
                          <a:latin typeface="Arial" charset="0"/>
                          <a:ea typeface="Arial" charset="0"/>
                          <a:cs typeface="Arial" charset="0"/>
                        </a:rPr>
                        <a:t>Direction, reliability measure, packet recovery</a:t>
                      </a:r>
                      <a:endParaRPr lang="en-US" sz="800" b="0" dirty="0">
                        <a:solidFill>
                          <a:schemeClr val="tx1">
                            <a:lumMod val="65000"/>
                            <a:lumOff val="35000"/>
                          </a:schemeClr>
                        </a:solidFill>
                        <a:latin typeface="Arial" charset="0"/>
                        <a:ea typeface="Arial" charset="0"/>
                        <a:cs typeface="Arial"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83842771"/>
                  </a:ext>
                </a:extLst>
              </a:tr>
              <a:tr h="391556">
                <a:tc>
                  <a:txBody>
                    <a:bodyPr/>
                    <a:lstStyle/>
                    <a:p>
                      <a:r>
                        <a:rPr lang="en-US" sz="800" b="1" dirty="0" smtClean="0">
                          <a:solidFill>
                            <a:schemeClr val="tx1">
                              <a:lumMod val="65000"/>
                              <a:lumOff val="35000"/>
                            </a:schemeClr>
                          </a:solidFill>
                          <a:latin typeface="Arial" charset="0"/>
                          <a:ea typeface="Arial" charset="0"/>
                          <a:cs typeface="Arial" charset="0"/>
                        </a:rPr>
                        <a:t>Energy Conservation</a:t>
                      </a:r>
                      <a:endParaRPr lang="en-US" sz="800" b="1" dirty="0">
                        <a:solidFill>
                          <a:schemeClr val="tx1">
                            <a:lumMod val="65000"/>
                            <a:lumOff val="35000"/>
                          </a:schemeClr>
                        </a:solidFill>
                        <a:latin typeface="Arial" charset="0"/>
                        <a:ea typeface="Arial" charset="0"/>
                        <a:cs typeface="Arial"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800" b="0" dirty="0">
                        <a:solidFill>
                          <a:schemeClr val="tx1">
                            <a:lumMod val="65000"/>
                            <a:lumOff val="35000"/>
                          </a:schemeClr>
                        </a:solidFill>
                        <a:latin typeface="Arial" charset="0"/>
                        <a:ea typeface="Arial" charset="0"/>
                        <a:cs typeface="Arial"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15877657"/>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2146123981"/>
              </p:ext>
            </p:extLst>
          </p:nvPr>
        </p:nvGraphicFramePr>
        <p:xfrm>
          <a:off x="46269" y="7293093"/>
          <a:ext cx="3230332" cy="762000"/>
        </p:xfrm>
        <a:graphic>
          <a:graphicData uri="http://schemas.openxmlformats.org/drawingml/2006/table">
            <a:tbl>
              <a:tblPr firstRow="1" bandRow="1">
                <a:tableStyleId>{FABFCF23-3B69-468F-B69F-88F6DE6A72F2}</a:tableStyleId>
              </a:tblPr>
              <a:tblGrid>
                <a:gridCol w="1153881">
                  <a:extLst>
                    <a:ext uri="{9D8B030D-6E8A-4147-A177-3AD203B41FA5}">
                      <a16:colId xmlns:a16="http://schemas.microsoft.com/office/drawing/2014/main" val="20000"/>
                    </a:ext>
                  </a:extLst>
                </a:gridCol>
                <a:gridCol w="2076451">
                  <a:extLst>
                    <a:ext uri="{9D8B030D-6E8A-4147-A177-3AD203B41FA5}">
                      <a16:colId xmlns:a16="http://schemas.microsoft.com/office/drawing/2014/main" val="670579823"/>
                    </a:ext>
                  </a:extLst>
                </a:gridCol>
              </a:tblGrid>
              <a:tr h="151737">
                <a:tc gridSpan="2">
                  <a:txBody>
                    <a:bodyPr/>
                    <a:lstStyle/>
                    <a:p>
                      <a:r>
                        <a:rPr lang="en-US" sz="800" dirty="0" smtClean="0">
                          <a:solidFill>
                            <a:schemeClr val="bg1"/>
                          </a:solidFill>
                          <a:latin typeface="Arial" charset="0"/>
                          <a:ea typeface="Arial" charset="0"/>
                          <a:cs typeface="Arial" charset="0"/>
                        </a:rPr>
                        <a:t>Network Layer’s Main Concern</a:t>
                      </a:r>
                      <a:endParaRPr lang="en-US" sz="800" dirty="0">
                        <a:solidFill>
                          <a:schemeClr val="bg1"/>
                        </a:solidFill>
                        <a:latin typeface="Arial" charset="0"/>
                        <a:ea typeface="Arial" charset="0"/>
                        <a:cs typeface="Arial"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75000"/>
                      </a:schemeClr>
                    </a:solidFill>
                  </a:tcPr>
                </a:tc>
                <a:tc hMerge="1">
                  <a:txBody>
                    <a:bodyPr/>
                    <a:lstStyle/>
                    <a:p>
                      <a:endParaRPr lang="en-US"/>
                    </a:p>
                  </a:txBody>
                  <a:tcPr/>
                </a:tc>
                <a:extLst>
                  <a:ext uri="{0D108BD9-81ED-4DB2-BD59-A6C34878D82A}">
                    <a16:rowId xmlns:a16="http://schemas.microsoft.com/office/drawing/2014/main" val="3982241423"/>
                  </a:ext>
                </a:extLst>
              </a:tr>
              <a:tr h="0">
                <a:tc>
                  <a:txBody>
                    <a:bodyPr/>
                    <a:lstStyle/>
                    <a:p>
                      <a:r>
                        <a:rPr lang="en-US" sz="800" b="1" dirty="0" smtClean="0">
                          <a:solidFill>
                            <a:schemeClr val="tx1">
                              <a:lumMod val="65000"/>
                              <a:lumOff val="35000"/>
                            </a:schemeClr>
                          </a:solidFill>
                          <a:latin typeface="Arial" charset="0"/>
                          <a:ea typeface="Arial" charset="0"/>
                          <a:cs typeface="Arial" charset="0"/>
                        </a:rPr>
                        <a:t>Traffic Flow</a:t>
                      </a:r>
                      <a:endParaRPr lang="en-US" sz="800" b="1" dirty="0">
                        <a:solidFill>
                          <a:schemeClr val="tx1">
                            <a:lumMod val="65000"/>
                            <a:lumOff val="35000"/>
                          </a:schemeClr>
                        </a:solidFill>
                        <a:latin typeface="Arial" charset="0"/>
                        <a:ea typeface="Arial" charset="0"/>
                        <a:cs typeface="Arial"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b="0" dirty="0" smtClean="0">
                          <a:solidFill>
                            <a:schemeClr val="tx1">
                              <a:lumMod val="65000"/>
                              <a:lumOff val="35000"/>
                            </a:schemeClr>
                          </a:solidFill>
                          <a:latin typeface="Arial" charset="0"/>
                          <a:ea typeface="Arial" charset="0"/>
                          <a:cs typeface="Arial" charset="0"/>
                        </a:rPr>
                        <a:t>Routing type, data aggregation, computation overhead</a:t>
                      </a:r>
                      <a:endParaRPr lang="en-US" sz="800" b="0" dirty="0">
                        <a:solidFill>
                          <a:schemeClr val="tx1">
                            <a:lumMod val="65000"/>
                            <a:lumOff val="35000"/>
                          </a:schemeClr>
                        </a:solidFill>
                        <a:latin typeface="Arial" charset="0"/>
                        <a:ea typeface="Arial" charset="0"/>
                        <a:cs typeface="Arial"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2480">
                <a:tc>
                  <a:txBody>
                    <a:bodyPr/>
                    <a:lstStyle/>
                    <a:p>
                      <a:r>
                        <a:rPr lang="en-US" sz="800" b="1" dirty="0" smtClean="0">
                          <a:solidFill>
                            <a:schemeClr val="tx1">
                              <a:lumMod val="65000"/>
                              <a:lumOff val="35000"/>
                            </a:schemeClr>
                          </a:solidFill>
                          <a:latin typeface="Arial" charset="0"/>
                          <a:ea typeface="Arial" charset="0"/>
                          <a:cs typeface="Arial" charset="0"/>
                        </a:rPr>
                        <a:t>Energy Efficiency</a:t>
                      </a:r>
                      <a:endParaRPr lang="en-US" sz="800" b="1" dirty="0">
                        <a:solidFill>
                          <a:schemeClr val="tx1">
                            <a:lumMod val="65000"/>
                            <a:lumOff val="35000"/>
                          </a:schemeClr>
                        </a:solidFill>
                        <a:latin typeface="Arial" charset="0"/>
                        <a:ea typeface="Arial" charset="0"/>
                        <a:cs typeface="Arial"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b="0" dirty="0" smtClean="0">
                          <a:solidFill>
                            <a:schemeClr val="tx1">
                              <a:lumMod val="65000"/>
                              <a:lumOff val="35000"/>
                            </a:schemeClr>
                          </a:solidFill>
                          <a:latin typeface="Arial" charset="0"/>
                          <a:ea typeface="Arial" charset="0"/>
                          <a:cs typeface="Arial" charset="0"/>
                        </a:rPr>
                        <a:t>Extra energy requirement</a:t>
                      </a:r>
                      <a:endParaRPr lang="en-US" sz="800" b="0" dirty="0">
                        <a:solidFill>
                          <a:schemeClr val="tx1">
                            <a:lumMod val="65000"/>
                            <a:lumOff val="35000"/>
                          </a:schemeClr>
                        </a:solidFill>
                        <a:latin typeface="Arial" charset="0"/>
                        <a:ea typeface="Arial" charset="0"/>
                        <a:cs typeface="Arial"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83842771"/>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89198266"/>
              </p:ext>
            </p:extLst>
          </p:nvPr>
        </p:nvGraphicFramePr>
        <p:xfrm>
          <a:off x="3428632" y="6688704"/>
          <a:ext cx="3336270" cy="1615440"/>
        </p:xfrm>
        <a:graphic>
          <a:graphicData uri="http://schemas.openxmlformats.org/drawingml/2006/table">
            <a:tbl>
              <a:tblPr firstRow="1" bandRow="1">
                <a:tableStyleId>{FABFCF23-3B69-468F-B69F-88F6DE6A72F2}</a:tableStyleId>
              </a:tblPr>
              <a:tblGrid>
                <a:gridCol w="718226">
                  <a:extLst>
                    <a:ext uri="{9D8B030D-6E8A-4147-A177-3AD203B41FA5}">
                      <a16:colId xmlns:a16="http://schemas.microsoft.com/office/drawing/2014/main" val="4185609813"/>
                    </a:ext>
                  </a:extLst>
                </a:gridCol>
                <a:gridCol w="2618044">
                  <a:extLst>
                    <a:ext uri="{9D8B030D-6E8A-4147-A177-3AD203B41FA5}">
                      <a16:colId xmlns:a16="http://schemas.microsoft.com/office/drawing/2014/main" val="3761319030"/>
                    </a:ext>
                  </a:extLst>
                </a:gridCol>
              </a:tblGrid>
              <a:tr h="151737">
                <a:tc gridSpan="2">
                  <a:txBody>
                    <a:bodyPr/>
                    <a:lstStyle/>
                    <a:p>
                      <a:r>
                        <a:rPr lang="en-US" sz="800" dirty="0" smtClean="0">
                          <a:solidFill>
                            <a:schemeClr val="bg1"/>
                          </a:solidFill>
                          <a:latin typeface="Arial" charset="0"/>
                          <a:ea typeface="Arial" charset="0"/>
                          <a:cs typeface="Arial" charset="0"/>
                        </a:rPr>
                        <a:t>Fog Computing</a:t>
                      </a:r>
                      <a:endParaRPr lang="en-US" sz="800" dirty="0">
                        <a:solidFill>
                          <a:schemeClr val="bg1"/>
                        </a:solidFill>
                        <a:latin typeface="Arial" charset="0"/>
                        <a:ea typeface="Arial" charset="0"/>
                        <a:cs typeface="Arial"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75000"/>
                      </a:schemeClr>
                    </a:solidFill>
                  </a:tcPr>
                </a:tc>
                <a:tc hMerge="1">
                  <a:txBody>
                    <a:bodyPr/>
                    <a:lstStyle/>
                    <a:p>
                      <a:endParaRPr lang="en-US"/>
                    </a:p>
                  </a:txBody>
                  <a:tcPr/>
                </a:tc>
                <a:extLst>
                  <a:ext uri="{0D108BD9-81ED-4DB2-BD59-A6C34878D82A}">
                    <a16:rowId xmlns:a16="http://schemas.microsoft.com/office/drawing/2014/main" val="4108066100"/>
                  </a:ext>
                </a:extLst>
              </a:tr>
              <a:tr h="0">
                <a:tc>
                  <a:txBody>
                    <a:bodyPr/>
                    <a:lstStyle/>
                    <a:p>
                      <a:r>
                        <a:rPr lang="en-US" sz="800" b="1" kern="1200" dirty="0" smtClean="0">
                          <a:solidFill>
                            <a:schemeClr val="tx1">
                              <a:lumMod val="65000"/>
                              <a:lumOff val="35000"/>
                            </a:schemeClr>
                          </a:solidFill>
                          <a:latin typeface="Arial" charset="0"/>
                          <a:ea typeface="Arial" charset="0"/>
                          <a:cs typeface="Arial" charset="0"/>
                        </a:rPr>
                        <a:t>Definition</a:t>
                      </a:r>
                      <a:endParaRPr lang="en-US" sz="800" b="1" kern="1200" dirty="0">
                        <a:solidFill>
                          <a:schemeClr val="tx1">
                            <a:lumMod val="65000"/>
                            <a:lumOff val="35000"/>
                          </a:schemeClr>
                        </a:solidFill>
                        <a:latin typeface="Arial" charset="0"/>
                        <a:ea typeface="Arial" charset="0"/>
                        <a:cs typeface="Arial"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b="0" dirty="0" smtClean="0">
                          <a:solidFill>
                            <a:schemeClr val="tx1">
                              <a:lumMod val="65000"/>
                              <a:lumOff val="35000"/>
                            </a:schemeClr>
                          </a:solidFill>
                          <a:latin typeface="Arial" charset="0"/>
                          <a:ea typeface="Arial" charset="0"/>
                          <a:cs typeface="Arial" charset="0"/>
                        </a:rPr>
                        <a:t>Architecture facilitating </a:t>
                      </a:r>
                      <a:r>
                        <a:rPr lang="en-US" sz="800" b="1" dirty="0" smtClean="0">
                          <a:solidFill>
                            <a:schemeClr val="tx1">
                              <a:lumMod val="65000"/>
                              <a:lumOff val="35000"/>
                            </a:schemeClr>
                          </a:solidFill>
                          <a:latin typeface="Arial" charset="0"/>
                          <a:ea typeface="Arial" charset="0"/>
                          <a:cs typeface="Arial" charset="0"/>
                        </a:rPr>
                        <a:t>end-user clients </a:t>
                      </a:r>
                      <a:r>
                        <a:rPr lang="en-US" sz="800" b="0" dirty="0" smtClean="0">
                          <a:solidFill>
                            <a:schemeClr val="tx1">
                              <a:lumMod val="65000"/>
                              <a:lumOff val="35000"/>
                            </a:schemeClr>
                          </a:solidFill>
                          <a:latin typeface="Arial" charset="0"/>
                          <a:ea typeface="Arial" charset="0"/>
                          <a:cs typeface="Arial" charset="0"/>
                        </a:rPr>
                        <a:t>or </a:t>
                      </a:r>
                      <a:r>
                        <a:rPr lang="en-US" sz="800" b="1" dirty="0" smtClean="0">
                          <a:solidFill>
                            <a:schemeClr val="tx1">
                              <a:lumMod val="65000"/>
                              <a:lumOff val="35000"/>
                            </a:schemeClr>
                          </a:solidFill>
                          <a:latin typeface="Arial" charset="0"/>
                          <a:ea typeface="Arial" charset="0"/>
                          <a:cs typeface="Arial" charset="0"/>
                        </a:rPr>
                        <a:t>near-user</a:t>
                      </a:r>
                      <a:r>
                        <a:rPr lang="en-US" sz="800" b="1" baseline="0" dirty="0" smtClean="0">
                          <a:solidFill>
                            <a:schemeClr val="tx1">
                              <a:lumMod val="65000"/>
                              <a:lumOff val="35000"/>
                            </a:schemeClr>
                          </a:solidFill>
                          <a:latin typeface="Arial" charset="0"/>
                          <a:ea typeface="Arial" charset="0"/>
                          <a:cs typeface="Arial" charset="0"/>
                        </a:rPr>
                        <a:t> edge devices </a:t>
                      </a:r>
                      <a:r>
                        <a:rPr lang="en-US" sz="800" b="0" baseline="0" dirty="0" smtClean="0">
                          <a:solidFill>
                            <a:schemeClr val="tx1">
                              <a:lumMod val="65000"/>
                              <a:lumOff val="35000"/>
                            </a:schemeClr>
                          </a:solidFill>
                          <a:latin typeface="Arial" charset="0"/>
                          <a:ea typeface="Arial" charset="0"/>
                          <a:cs typeface="Arial" charset="0"/>
                        </a:rPr>
                        <a:t>(without going to the Cloud), for following tasks: storage, communication, control, configuration, measurement, management.</a:t>
                      </a:r>
                    </a:p>
                    <a:p>
                      <a:r>
                        <a:rPr lang="en-US" sz="800" b="0" baseline="0" dirty="0" smtClean="0">
                          <a:solidFill>
                            <a:schemeClr val="tx1">
                              <a:lumMod val="65000"/>
                              <a:lumOff val="35000"/>
                            </a:schemeClr>
                          </a:solidFill>
                          <a:latin typeface="Arial" charset="0"/>
                          <a:ea typeface="Arial" charset="0"/>
                          <a:cs typeface="Arial" charset="0"/>
                        </a:rPr>
                        <a:t>Support </a:t>
                      </a:r>
                      <a:r>
                        <a:rPr lang="en-US" sz="800" b="0" baseline="0" dirty="0" err="1" smtClean="0">
                          <a:solidFill>
                            <a:schemeClr val="tx1">
                              <a:lumMod val="65000"/>
                              <a:lumOff val="35000"/>
                            </a:schemeClr>
                          </a:solidFill>
                          <a:latin typeface="Arial" charset="0"/>
                          <a:ea typeface="Arial" charset="0"/>
                          <a:cs typeface="Arial" charset="0"/>
                        </a:rPr>
                        <a:t>IoX</a:t>
                      </a:r>
                      <a:r>
                        <a:rPr lang="en-US" sz="800" b="0" baseline="0" dirty="0" smtClean="0">
                          <a:solidFill>
                            <a:schemeClr val="tx1">
                              <a:lumMod val="65000"/>
                              <a:lumOff val="35000"/>
                            </a:schemeClr>
                          </a:solidFill>
                          <a:latin typeface="Arial" charset="0"/>
                          <a:ea typeface="Arial" charset="0"/>
                          <a:cs typeface="Arial" charset="0"/>
                        </a:rPr>
                        <a:t> (Internet of Anything)</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42902041"/>
                  </a:ext>
                </a:extLst>
              </a:tr>
              <a:tr h="172480">
                <a:tc>
                  <a:txBody>
                    <a:bodyPr/>
                    <a:lstStyle/>
                    <a:p>
                      <a:r>
                        <a:rPr lang="en-US" sz="800" b="1" kern="1200" dirty="0" smtClean="0">
                          <a:solidFill>
                            <a:schemeClr val="tx1">
                              <a:lumMod val="65000"/>
                              <a:lumOff val="35000"/>
                            </a:schemeClr>
                          </a:solidFill>
                          <a:latin typeface="Arial" charset="0"/>
                          <a:ea typeface="Arial" charset="0"/>
                          <a:cs typeface="Arial" charset="0"/>
                        </a:rPr>
                        <a:t>v/s</a:t>
                      </a:r>
                      <a:r>
                        <a:rPr lang="en-US" sz="800" b="1" kern="1200" baseline="0" dirty="0" smtClean="0">
                          <a:solidFill>
                            <a:schemeClr val="tx1">
                              <a:lumMod val="65000"/>
                              <a:lumOff val="35000"/>
                            </a:schemeClr>
                          </a:solidFill>
                          <a:latin typeface="Arial" charset="0"/>
                          <a:ea typeface="Arial" charset="0"/>
                          <a:cs typeface="Arial" charset="0"/>
                        </a:rPr>
                        <a:t> Cloud Computing</a:t>
                      </a:r>
                      <a:endParaRPr lang="en-US" sz="800" b="1" kern="1200" dirty="0">
                        <a:solidFill>
                          <a:schemeClr val="tx1">
                            <a:lumMod val="65000"/>
                            <a:lumOff val="35000"/>
                          </a:schemeClr>
                        </a:solidFill>
                        <a:latin typeface="Arial" charset="0"/>
                        <a:ea typeface="Arial" charset="0"/>
                        <a:cs typeface="Arial"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b="0" dirty="0" smtClean="0">
                          <a:solidFill>
                            <a:schemeClr val="tx1">
                              <a:lumMod val="65000"/>
                              <a:lumOff val="35000"/>
                            </a:schemeClr>
                          </a:solidFill>
                          <a:latin typeface="Arial" charset="0"/>
                          <a:ea typeface="Arial" charset="0"/>
                          <a:cs typeface="Arial" charset="0"/>
                        </a:rPr>
                        <a:t>Computing</a:t>
                      </a:r>
                      <a:r>
                        <a:rPr lang="en-US" sz="800" b="0" baseline="0" dirty="0" smtClean="0">
                          <a:solidFill>
                            <a:schemeClr val="tx1">
                              <a:lumMod val="65000"/>
                              <a:lumOff val="35000"/>
                            </a:schemeClr>
                          </a:solidFill>
                          <a:latin typeface="Arial" charset="0"/>
                          <a:ea typeface="Arial" charset="0"/>
                          <a:cs typeface="Arial" charset="0"/>
                        </a:rPr>
                        <a:t> services </a:t>
                      </a:r>
                      <a:r>
                        <a:rPr lang="en-US" sz="800" b="1" baseline="0" dirty="0" smtClean="0">
                          <a:solidFill>
                            <a:schemeClr val="tx1">
                              <a:lumMod val="65000"/>
                              <a:lumOff val="35000"/>
                            </a:schemeClr>
                          </a:solidFill>
                          <a:latin typeface="Arial" charset="0"/>
                          <a:ea typeface="Arial" charset="0"/>
                          <a:cs typeface="Arial" charset="0"/>
                        </a:rPr>
                        <a:t>at the edge of the network </a:t>
                      </a:r>
                      <a:r>
                        <a:rPr lang="en-US" sz="800" b="0" baseline="0" dirty="0" smtClean="0">
                          <a:solidFill>
                            <a:schemeClr val="tx1">
                              <a:lumMod val="65000"/>
                              <a:lumOff val="35000"/>
                            </a:schemeClr>
                          </a:solidFill>
                          <a:latin typeface="Arial" charset="0"/>
                          <a:ea typeface="Arial" charset="0"/>
                          <a:cs typeface="Arial" charset="0"/>
                        </a:rPr>
                        <a:t>v/s servers in a DC, emphasizing: proximity to end-users, dense geographical distribution, local resource pooling, latency reduction for </a:t>
                      </a:r>
                      <a:r>
                        <a:rPr lang="en-US" sz="800" b="0" baseline="0" dirty="0" err="1" smtClean="0">
                          <a:solidFill>
                            <a:schemeClr val="tx1">
                              <a:lumMod val="65000"/>
                              <a:lumOff val="35000"/>
                            </a:schemeClr>
                          </a:solidFill>
                          <a:latin typeface="Arial" charset="0"/>
                          <a:ea typeface="Arial" charset="0"/>
                          <a:cs typeface="Arial" charset="0"/>
                        </a:rPr>
                        <a:t>QoS</a:t>
                      </a:r>
                      <a:r>
                        <a:rPr lang="en-US" sz="800" b="0" baseline="0" dirty="0" smtClean="0">
                          <a:solidFill>
                            <a:schemeClr val="tx1">
                              <a:lumMod val="65000"/>
                              <a:lumOff val="35000"/>
                            </a:schemeClr>
                          </a:solidFill>
                          <a:latin typeface="Arial" charset="0"/>
                          <a:ea typeface="Arial" charset="0"/>
                          <a:cs typeface="Arial" charset="0"/>
                        </a:rPr>
                        <a:t>, edge analytics mining, better UX, redundancy for cloud failure. </a:t>
                      </a:r>
                      <a:endParaRPr lang="en-US" sz="800" b="0" dirty="0">
                        <a:solidFill>
                          <a:schemeClr val="tx1">
                            <a:lumMod val="65000"/>
                            <a:lumOff val="35000"/>
                          </a:schemeClr>
                        </a:solidFill>
                        <a:latin typeface="Arial" charset="0"/>
                        <a:ea typeface="Arial" charset="0"/>
                        <a:cs typeface="Arial"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57955"/>
                  </a:ext>
                </a:extLst>
              </a:tr>
            </a:tbl>
          </a:graphicData>
        </a:graphic>
      </p:graphicFrame>
    </p:spTree>
    <p:extLst>
      <p:ext uri="{BB962C8B-B14F-4D97-AF65-F5344CB8AC3E}">
        <p14:creationId xmlns:p14="http://schemas.microsoft.com/office/powerpoint/2010/main" val="41726108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1031" y="-28021"/>
            <a:ext cx="6768868" cy="461665"/>
          </a:xfrm>
          <a:prstGeom prst="rect">
            <a:avLst/>
          </a:prstGeom>
          <a:noFill/>
        </p:spPr>
        <p:txBody>
          <a:bodyPr wrap="square" lIns="91440" tIns="45720" rIns="91440" bIns="45720">
            <a:spAutoFit/>
          </a:bodyPr>
          <a:lstStyle/>
          <a:p>
            <a:pPr algn="ctr"/>
            <a:r>
              <a:rPr lang="en-US" sz="2400" b="1" dirty="0" smtClean="0">
                <a:ln w="12700">
                  <a:solidFill>
                    <a:schemeClr val="accent6">
                      <a:lumMod val="50000"/>
                    </a:schemeClr>
                  </a:solidFill>
                  <a:prstDash val="solid"/>
                </a:ln>
                <a:pattFill prst="ltDnDiag">
                  <a:fgClr>
                    <a:schemeClr val="accent5">
                      <a:lumMod val="60000"/>
                      <a:lumOff val="40000"/>
                    </a:schemeClr>
                  </a:fgClr>
                  <a:bgClr>
                    <a:schemeClr val="bg1"/>
                  </a:bgClr>
                </a:pattFill>
              </a:rPr>
              <a:t>IoT Sensor Technologies Cheat Sheet v1.0</a:t>
            </a:r>
            <a:endParaRPr lang="en-US" sz="2400" b="1" dirty="0">
              <a:ln w="12700">
                <a:solidFill>
                  <a:schemeClr val="accent6">
                    <a:lumMod val="50000"/>
                  </a:schemeClr>
                </a:solidFill>
                <a:prstDash val="solid"/>
              </a:ln>
              <a:pattFill prst="ltDnDiag">
                <a:fgClr>
                  <a:schemeClr val="accent5">
                    <a:lumMod val="60000"/>
                    <a:lumOff val="40000"/>
                  </a:schemeClr>
                </a:fgClr>
                <a:bgClr>
                  <a:schemeClr val="bg1"/>
                </a:bgClr>
              </a:pattFill>
            </a:endParaRPr>
          </a:p>
        </p:txBody>
      </p:sp>
      <p:graphicFrame>
        <p:nvGraphicFramePr>
          <p:cNvPr id="22" name="Table 21"/>
          <p:cNvGraphicFramePr>
            <a:graphicFrameLocks noGrp="1"/>
          </p:cNvGraphicFramePr>
          <p:nvPr>
            <p:extLst>
              <p:ext uri="{D42A27DB-BD31-4B8C-83A1-F6EECF244321}">
                <p14:modId xmlns:p14="http://schemas.microsoft.com/office/powerpoint/2010/main" val="2086241819"/>
              </p:ext>
            </p:extLst>
          </p:nvPr>
        </p:nvGraphicFramePr>
        <p:xfrm>
          <a:off x="51031" y="433644"/>
          <a:ext cx="2029228" cy="6536454"/>
        </p:xfrm>
        <a:graphic>
          <a:graphicData uri="http://schemas.openxmlformats.org/drawingml/2006/table">
            <a:tbl>
              <a:tblPr firstRow="1" bandRow="1">
                <a:tableStyleId>{10A1B5D5-9B99-4C35-A422-299274C87663}</a:tableStyleId>
              </a:tblPr>
              <a:tblGrid>
                <a:gridCol w="676409">
                  <a:extLst>
                    <a:ext uri="{9D8B030D-6E8A-4147-A177-3AD203B41FA5}">
                      <a16:colId xmlns:a16="http://schemas.microsoft.com/office/drawing/2014/main" val="20000"/>
                    </a:ext>
                  </a:extLst>
                </a:gridCol>
                <a:gridCol w="676410">
                  <a:extLst>
                    <a:ext uri="{9D8B030D-6E8A-4147-A177-3AD203B41FA5}">
                      <a16:colId xmlns:a16="http://schemas.microsoft.com/office/drawing/2014/main" val="3539699968"/>
                    </a:ext>
                  </a:extLst>
                </a:gridCol>
                <a:gridCol w="676409">
                  <a:extLst>
                    <a:ext uri="{9D8B030D-6E8A-4147-A177-3AD203B41FA5}">
                      <a16:colId xmlns:a16="http://schemas.microsoft.com/office/drawing/2014/main" val="4096639459"/>
                    </a:ext>
                  </a:extLst>
                </a:gridCol>
              </a:tblGrid>
              <a:tr h="163055">
                <a:tc gridSpan="3">
                  <a:txBody>
                    <a:bodyPr/>
                    <a:lstStyle/>
                    <a:p>
                      <a:r>
                        <a:rPr lang="en-US" sz="800" dirty="0" smtClean="0">
                          <a:solidFill>
                            <a:schemeClr val="lt1"/>
                          </a:solidFill>
                          <a:latin typeface="Arial" panose="020B0604020202020204" pitchFamily="34" charset="0"/>
                          <a:ea typeface="+mn-ea"/>
                          <a:cs typeface="Arial" panose="020B0604020202020204" pitchFamily="34" charset="0"/>
                        </a:rPr>
                        <a:t>What</a:t>
                      </a:r>
                      <a:r>
                        <a:rPr lang="en-US" sz="800" baseline="0" dirty="0" smtClean="0">
                          <a:solidFill>
                            <a:schemeClr val="lt1"/>
                          </a:solidFill>
                          <a:latin typeface="Arial" panose="020B0604020202020204" pitchFamily="34" charset="0"/>
                          <a:ea typeface="+mn-ea"/>
                          <a:cs typeface="Arial" panose="020B0604020202020204" pitchFamily="34" charset="0"/>
                        </a:rPr>
                        <a:t> is Sensor?</a:t>
                      </a:r>
                      <a:endParaRPr lang="en-US" sz="800" dirty="0">
                        <a:solidFill>
                          <a:schemeClr val="bg1"/>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75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68469">
                <a:tc gridSpan="3">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 Device that receives and responds to a signal or stimulus.</a:t>
                      </a:r>
                    </a:p>
                    <a:p>
                      <a:pPr marL="0" marR="0" indent="0" algn="l" defTabSz="6858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 It converts stimulus</a:t>
                      </a: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 energy into electrical signals (e.g. Voltage). </a:t>
                      </a:r>
                      <a:r>
                        <a:rPr lang="en-US" sz="800" b="1"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Note</a:t>
                      </a: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a:t>
                      </a:r>
                      <a:r>
                        <a:rPr lang="en-US" sz="800" baseline="0" dirty="0" err="1" smtClean="0">
                          <a:solidFill>
                            <a:schemeClr val="tx1">
                              <a:lumMod val="65000"/>
                              <a:lumOff val="35000"/>
                            </a:schemeClr>
                          </a:solidFill>
                          <a:latin typeface="Arial" panose="020B0604020202020204" pitchFamily="34" charset="0"/>
                          <a:ea typeface="Arial" charset="0"/>
                          <a:cs typeface="Arial" panose="020B0604020202020204" pitchFamily="34" charset="0"/>
                        </a:rPr>
                        <a:t>Tranducer</a:t>
                      </a: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can also convert energy to energy (speaker) but is </a:t>
                      </a:r>
                      <a:r>
                        <a:rPr lang="en-US" sz="800" b="1"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not</a:t>
                      </a: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a sensor.</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208370">
                <a:tc gridSpan="3">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Categories</a:t>
                      </a:r>
                    </a:p>
                    <a:p>
                      <a:pPr marL="171450" marR="0" indent="-171450" algn="l" defTabSz="685800" rtl="0" eaLnBrk="1" fontAlgn="auto" latinLnBrk="0" hangingPunct="1">
                        <a:lnSpc>
                          <a:spcPct val="100000"/>
                        </a:lnSpc>
                        <a:spcBef>
                          <a:spcPts val="0"/>
                        </a:spcBef>
                        <a:spcAft>
                          <a:spcPts val="0"/>
                        </a:spcAft>
                        <a:buClrTx/>
                        <a:buSzTx/>
                        <a:buFontTx/>
                        <a:buChar char="-"/>
                        <a:tabLst/>
                        <a:defRPr/>
                      </a:pP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Contact v/s</a:t>
                      </a: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Contactless</a:t>
                      </a:r>
                    </a:p>
                    <a:p>
                      <a:pPr marL="171450" marR="0" indent="-171450" algn="l" defTabSz="685800" rtl="0" eaLnBrk="1" fontAlgn="auto" latinLnBrk="0" hangingPunct="1">
                        <a:lnSpc>
                          <a:spcPct val="100000"/>
                        </a:lnSpc>
                        <a:spcBef>
                          <a:spcPts val="0"/>
                        </a:spcBef>
                        <a:spcAft>
                          <a:spcPts val="0"/>
                        </a:spcAft>
                        <a:buClrTx/>
                        <a:buSzTx/>
                        <a:buFontTx/>
                        <a:buChar char="-"/>
                        <a:tabLst/>
                        <a:defRPr/>
                      </a:pP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Motion, Environmental, Position</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06032820"/>
                  </a:ext>
                </a:extLst>
              </a:tr>
              <a:tr h="368469">
                <a:tc gridSpan="3">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Product Types</a:t>
                      </a:r>
                    </a:p>
                    <a:p>
                      <a:pPr marL="171450" marR="0" indent="-171450" algn="l" defTabSz="685800" rtl="0" eaLnBrk="1" fontAlgn="auto" latinLnBrk="0" hangingPunct="1">
                        <a:lnSpc>
                          <a:spcPct val="100000"/>
                        </a:lnSpc>
                        <a:spcBef>
                          <a:spcPts val="0"/>
                        </a:spcBef>
                        <a:spcAft>
                          <a:spcPts val="0"/>
                        </a:spcAft>
                        <a:buClrTx/>
                        <a:buSzTx/>
                        <a:buFontTx/>
                        <a:buChar char="-"/>
                        <a:tabLst/>
                        <a:defRPr/>
                      </a:pP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Camera, Microphone</a:t>
                      </a:r>
                    </a:p>
                    <a:p>
                      <a:pPr marL="171450" marR="0" indent="-171450" algn="l" defTabSz="685800" rtl="0" eaLnBrk="1" fontAlgn="auto" latinLnBrk="0" hangingPunct="1">
                        <a:lnSpc>
                          <a:spcPct val="100000"/>
                        </a:lnSpc>
                        <a:spcBef>
                          <a:spcPts val="0"/>
                        </a:spcBef>
                        <a:spcAft>
                          <a:spcPts val="0"/>
                        </a:spcAft>
                        <a:buClrTx/>
                        <a:buSzTx/>
                        <a:buFontTx/>
                        <a:buChar char="-"/>
                        <a:tabLst/>
                        <a:defRPr/>
                      </a:pP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Radar, Accelerometer, Compass, Motion Detector</a:t>
                      </a:r>
                    </a:p>
                    <a:p>
                      <a:pPr marL="171450" marR="0" indent="-171450" algn="l" defTabSz="685800" rtl="0" eaLnBrk="1" fontAlgn="auto" latinLnBrk="0" hangingPunct="1">
                        <a:lnSpc>
                          <a:spcPct val="100000"/>
                        </a:lnSpc>
                        <a:spcBef>
                          <a:spcPts val="0"/>
                        </a:spcBef>
                        <a:spcAft>
                          <a:spcPts val="0"/>
                        </a:spcAft>
                        <a:buClrTx/>
                        <a:buSzTx/>
                        <a:buFontTx/>
                        <a:buChar char="-"/>
                        <a:tabLst/>
                        <a:defRPr/>
                      </a:pP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Gas Detector</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08613551"/>
                  </a:ext>
                </a:extLst>
              </a:tr>
              <a:tr h="200750">
                <a:tc gridSpan="3">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Sensing Attributes</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07688125"/>
                  </a:ext>
                </a:extLst>
              </a:tr>
              <a:tr h="0">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Camera</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Microphone</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Velocity</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98864023"/>
                  </a:ext>
                </a:extLst>
              </a:tr>
              <a:tr h="0">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Acceleration</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Force</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Strain</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33621710"/>
                  </a:ext>
                </a:extLst>
              </a:tr>
              <a:tr h="0">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Light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Acoustic</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Motion</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93449877"/>
                  </a:ext>
                </a:extLst>
              </a:tr>
              <a:tr h="0">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Temperature</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Flow</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Pressure</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85183192"/>
                  </a:ext>
                </a:extLst>
              </a:tr>
              <a:tr h="218967">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Humidity</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Chemicals</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endPar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89018891"/>
                  </a:ext>
                </a:extLst>
              </a:tr>
              <a:tr h="368469">
                <a:tc gridSpan="3">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Actuator</a:t>
                      </a: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a:t>
                      </a: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converts electrical signal back to energy form. E.g. motor, vibrator.</a:t>
                      </a:r>
                      <a:endPar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9879675"/>
                  </a:ext>
                </a:extLst>
              </a:tr>
              <a:tr h="368469">
                <a:tc gridSpan="3">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Each </a:t>
                      </a:r>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sensor type </a:t>
                      </a: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offers different levels</a:t>
                      </a: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of: </a:t>
                      </a:r>
                      <a:r>
                        <a:rPr lang="en-US" sz="800" b="1"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Accuracy, Sensitivity, Specificity, Ability, Cost consideration</a:t>
                      </a: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87402671"/>
                  </a:ext>
                </a:extLst>
              </a:tr>
              <a:tr h="368469">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Mechanical Sensors</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gridSpan="2">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MEMS, Accelerometers, Gyroscopes</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126822919"/>
                  </a:ext>
                </a:extLst>
              </a:tr>
              <a:tr h="368469">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Optical Sensors</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gridSpan="2">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Photodetectors, IR, Fiber Optic, Interferometers</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339312211"/>
                  </a:ext>
                </a:extLst>
              </a:tr>
              <a:tr h="368469">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Semiconductor Sensors</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gridSpan="2">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Gas Sensors, Temperature Sensors, Magnetic Sensors, Optical Sensors, Ion-Sensitive Field-Effect Transistors</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3644382364"/>
                  </a:ext>
                </a:extLst>
              </a:tr>
              <a:tr h="368469">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Electrochemical Sensors</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gridSpan="2">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Potentiometric Sensors, </a:t>
                      </a:r>
                      <a:r>
                        <a:rPr lang="en-US" sz="800" baseline="0" dirty="0" err="1" smtClean="0">
                          <a:solidFill>
                            <a:schemeClr val="tx1">
                              <a:lumMod val="65000"/>
                              <a:lumOff val="35000"/>
                            </a:schemeClr>
                          </a:solidFill>
                          <a:latin typeface="Arial" panose="020B0604020202020204" pitchFamily="34" charset="0"/>
                          <a:ea typeface="Arial" charset="0"/>
                          <a:cs typeface="Arial" panose="020B0604020202020204" pitchFamily="34" charset="0"/>
                        </a:rPr>
                        <a:t>Amperometric</a:t>
                      </a: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Sensors, </a:t>
                      </a:r>
                      <a:r>
                        <a:rPr lang="en-US" sz="800" baseline="0" dirty="0" err="1" smtClean="0">
                          <a:solidFill>
                            <a:schemeClr val="tx1">
                              <a:lumMod val="65000"/>
                              <a:lumOff val="35000"/>
                            </a:schemeClr>
                          </a:solidFill>
                          <a:latin typeface="Arial" panose="020B0604020202020204" pitchFamily="34" charset="0"/>
                          <a:ea typeface="Arial" charset="0"/>
                          <a:cs typeface="Arial" panose="020B0604020202020204" pitchFamily="34" charset="0"/>
                        </a:rPr>
                        <a:t>Coulometric</a:t>
                      </a: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a:t>
                      </a:r>
                      <a:r>
                        <a:rPr lang="en-US" sz="800" baseline="0" dirty="0" err="1" smtClean="0">
                          <a:solidFill>
                            <a:schemeClr val="tx1">
                              <a:lumMod val="65000"/>
                              <a:lumOff val="35000"/>
                            </a:schemeClr>
                          </a:solidFill>
                          <a:latin typeface="Arial" panose="020B0604020202020204" pitchFamily="34" charset="0"/>
                          <a:ea typeface="Arial" charset="0"/>
                          <a:cs typeface="Arial" panose="020B0604020202020204" pitchFamily="34" charset="0"/>
                        </a:rPr>
                        <a:t>Conductometric</a:t>
                      </a: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Sensors</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873151387"/>
                  </a:ext>
                </a:extLst>
              </a:tr>
              <a:tr h="368469">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Biosensors</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gridSpan="2">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Transducers for Biosensors, Key Characteristics of Biosensors</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788988787"/>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3504111244"/>
              </p:ext>
            </p:extLst>
          </p:nvPr>
        </p:nvGraphicFramePr>
        <p:xfrm>
          <a:off x="2161270" y="433644"/>
          <a:ext cx="2253832" cy="213360"/>
        </p:xfrm>
        <a:graphic>
          <a:graphicData uri="http://schemas.openxmlformats.org/drawingml/2006/table">
            <a:tbl>
              <a:tblPr firstRow="1" bandRow="1">
                <a:tableStyleId>{10A1B5D5-9B99-4C35-A422-299274C87663}</a:tableStyleId>
              </a:tblPr>
              <a:tblGrid>
                <a:gridCol w="2253832">
                  <a:extLst>
                    <a:ext uri="{9D8B030D-6E8A-4147-A177-3AD203B41FA5}">
                      <a16:colId xmlns:a16="http://schemas.microsoft.com/office/drawing/2014/main" val="20000"/>
                    </a:ext>
                  </a:extLst>
                </a:gridCol>
              </a:tblGrid>
              <a:tr h="163055">
                <a:tc>
                  <a:txBody>
                    <a:bodyPr/>
                    <a:lstStyle/>
                    <a:p>
                      <a:r>
                        <a:rPr lang="en-US" sz="800" dirty="0" smtClean="0">
                          <a:solidFill>
                            <a:schemeClr val="lt1"/>
                          </a:solidFill>
                          <a:latin typeface="Arial" panose="020B0604020202020204" pitchFamily="34" charset="0"/>
                          <a:ea typeface="+mn-ea"/>
                          <a:cs typeface="Arial" panose="020B0604020202020204" pitchFamily="34" charset="0"/>
                        </a:rPr>
                        <a:t>Sensor History</a:t>
                      </a:r>
                      <a:endParaRPr lang="en-US" sz="800" dirty="0">
                        <a:solidFill>
                          <a:schemeClr val="bg1"/>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75000"/>
                      </a:schemeClr>
                    </a:solidFill>
                  </a:tcPr>
                </a:tc>
                <a:extLst>
                  <a:ext uri="{0D108BD9-81ED-4DB2-BD59-A6C34878D82A}">
                    <a16:rowId xmlns:a16="http://schemas.microsoft.com/office/drawing/2014/main" val="10000"/>
                  </a:ext>
                </a:extLst>
              </a:tr>
            </a:tbl>
          </a:graphicData>
        </a:graphic>
      </p:graphicFrame>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161271" y="693420"/>
            <a:ext cx="2253830" cy="1238250"/>
          </a:xfrm>
          <a:prstGeom prst="rect">
            <a:avLst/>
          </a:prstGeom>
        </p:spPr>
      </p:pic>
      <p:graphicFrame>
        <p:nvGraphicFramePr>
          <p:cNvPr id="16" name="Table 15"/>
          <p:cNvGraphicFramePr>
            <a:graphicFrameLocks noGrp="1"/>
          </p:cNvGraphicFramePr>
          <p:nvPr>
            <p:extLst>
              <p:ext uri="{D42A27DB-BD31-4B8C-83A1-F6EECF244321}">
                <p14:modId xmlns:p14="http://schemas.microsoft.com/office/powerpoint/2010/main" val="2990048705"/>
              </p:ext>
            </p:extLst>
          </p:nvPr>
        </p:nvGraphicFramePr>
        <p:xfrm>
          <a:off x="4503419" y="433644"/>
          <a:ext cx="2316480" cy="213360"/>
        </p:xfrm>
        <a:graphic>
          <a:graphicData uri="http://schemas.openxmlformats.org/drawingml/2006/table">
            <a:tbl>
              <a:tblPr firstRow="1" bandRow="1">
                <a:tableStyleId>{10A1B5D5-9B99-4C35-A422-299274C87663}</a:tableStyleId>
              </a:tblPr>
              <a:tblGrid>
                <a:gridCol w="2316480">
                  <a:extLst>
                    <a:ext uri="{9D8B030D-6E8A-4147-A177-3AD203B41FA5}">
                      <a16:colId xmlns:a16="http://schemas.microsoft.com/office/drawing/2014/main" val="20000"/>
                    </a:ext>
                  </a:extLst>
                </a:gridCol>
              </a:tblGrid>
              <a:tr h="163055">
                <a:tc>
                  <a:txBody>
                    <a:bodyPr/>
                    <a:lstStyle/>
                    <a:p>
                      <a:r>
                        <a:rPr lang="en-US" sz="800" dirty="0" smtClean="0">
                          <a:solidFill>
                            <a:schemeClr val="lt1"/>
                          </a:solidFill>
                          <a:latin typeface="Arial" panose="020B0604020202020204" pitchFamily="34" charset="0"/>
                          <a:ea typeface="+mn-ea"/>
                          <a:cs typeface="Arial" panose="020B0604020202020204" pitchFamily="34" charset="0"/>
                        </a:rPr>
                        <a:t>Drivers for Sensor Applications</a:t>
                      </a:r>
                      <a:endParaRPr lang="en-US" sz="800" dirty="0">
                        <a:solidFill>
                          <a:schemeClr val="bg1"/>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75000"/>
                      </a:schemeClr>
                    </a:solidFill>
                  </a:tcPr>
                </a:tc>
                <a:extLst>
                  <a:ext uri="{0D108BD9-81ED-4DB2-BD59-A6C34878D82A}">
                    <a16:rowId xmlns:a16="http://schemas.microsoft.com/office/drawing/2014/main" val="10000"/>
                  </a:ext>
                </a:extLst>
              </a:tr>
            </a:tbl>
          </a:graphicData>
        </a:graphic>
      </p:graphicFrame>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4503419" y="693420"/>
            <a:ext cx="2365645" cy="1336852"/>
          </a:xfrm>
          <a:prstGeom prst="rect">
            <a:avLst/>
          </a:prstGeom>
        </p:spPr>
      </p:pic>
      <p:pic>
        <p:nvPicPr>
          <p:cNvPr id="8" name="Picture 7"/>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Layer>
                </a14:imgProps>
              </a:ext>
            </a:extLst>
          </a:blip>
          <a:srcRect l="3376" t="17418"/>
          <a:stretch/>
        </p:blipFill>
        <p:spPr>
          <a:xfrm>
            <a:off x="2161271" y="2293620"/>
            <a:ext cx="2300239" cy="1313628"/>
          </a:xfrm>
          <a:prstGeom prst="rect">
            <a:avLst/>
          </a:prstGeom>
        </p:spPr>
      </p:pic>
      <p:pic>
        <p:nvPicPr>
          <p:cNvPr id="9" name="Picture 8"/>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2161271" y="3657236"/>
            <a:ext cx="1336358" cy="944956"/>
          </a:xfrm>
          <a:prstGeom prst="rect">
            <a:avLst/>
          </a:prstGeom>
        </p:spPr>
      </p:pic>
      <p:graphicFrame>
        <p:nvGraphicFramePr>
          <p:cNvPr id="28" name="Table 27"/>
          <p:cNvGraphicFramePr>
            <a:graphicFrameLocks noGrp="1"/>
          </p:cNvGraphicFramePr>
          <p:nvPr>
            <p:extLst>
              <p:ext uri="{D42A27DB-BD31-4B8C-83A1-F6EECF244321}">
                <p14:modId xmlns:p14="http://schemas.microsoft.com/office/powerpoint/2010/main" val="591408817"/>
              </p:ext>
            </p:extLst>
          </p:nvPr>
        </p:nvGraphicFramePr>
        <p:xfrm>
          <a:off x="2161270" y="2030272"/>
          <a:ext cx="2253831" cy="213360"/>
        </p:xfrm>
        <a:graphic>
          <a:graphicData uri="http://schemas.openxmlformats.org/drawingml/2006/table">
            <a:tbl>
              <a:tblPr firstRow="1" bandRow="1">
                <a:tableStyleId>{10A1B5D5-9B99-4C35-A422-299274C87663}</a:tableStyleId>
              </a:tblPr>
              <a:tblGrid>
                <a:gridCol w="2253831">
                  <a:extLst>
                    <a:ext uri="{9D8B030D-6E8A-4147-A177-3AD203B41FA5}">
                      <a16:colId xmlns:a16="http://schemas.microsoft.com/office/drawing/2014/main" val="20000"/>
                    </a:ext>
                  </a:extLst>
                </a:gridCol>
              </a:tblGrid>
              <a:tr h="163055">
                <a:tc>
                  <a:txBody>
                    <a:bodyPr/>
                    <a:lstStyle/>
                    <a:p>
                      <a:r>
                        <a:rPr lang="en-US" sz="800" dirty="0" smtClean="0">
                          <a:solidFill>
                            <a:schemeClr val="lt1"/>
                          </a:solidFill>
                          <a:latin typeface="Arial" panose="020B0604020202020204" pitchFamily="34" charset="0"/>
                          <a:ea typeface="+mn-ea"/>
                          <a:cs typeface="Arial" panose="020B0604020202020204" pitchFamily="34" charset="0"/>
                        </a:rPr>
                        <a:t>Temperature Sensors</a:t>
                      </a:r>
                      <a:endParaRPr lang="en-US" sz="800" dirty="0">
                        <a:solidFill>
                          <a:schemeClr val="bg1"/>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75000"/>
                      </a:schemeClr>
                    </a:solidFill>
                  </a:tcPr>
                </a:tc>
                <a:extLst>
                  <a:ext uri="{0D108BD9-81ED-4DB2-BD59-A6C34878D82A}">
                    <a16:rowId xmlns:a16="http://schemas.microsoft.com/office/drawing/2014/main" val="10000"/>
                  </a:ext>
                </a:extLst>
              </a:tr>
            </a:tbl>
          </a:graphicData>
        </a:graphic>
      </p:graphicFrame>
      <p:pic>
        <p:nvPicPr>
          <p:cNvPr id="10" name="Picture 9"/>
          <p:cNvPicPr>
            <a:picLocks noChangeAspect="1"/>
          </p:cNvPicPr>
          <p:nvPr/>
        </p:nvPicPr>
        <p:blipFill>
          <a:blip r:embed="rId10">
            <a:extLst>
              <a:ext uri="{BEBA8EAE-BF5A-486C-A8C5-ECC9F3942E4B}">
                <a14:imgProps xmlns:a14="http://schemas.microsoft.com/office/drawing/2010/main">
                  <a14:imgLayer r:embed="rId11">
                    <a14:imgEffect>
                      <a14:sharpenSoften amount="50000"/>
                    </a14:imgEffect>
                  </a14:imgLayer>
                </a14:imgProps>
              </a:ext>
            </a:extLst>
          </a:blip>
          <a:stretch>
            <a:fillRect/>
          </a:stretch>
        </p:blipFill>
        <p:spPr>
          <a:xfrm>
            <a:off x="2161269" y="4989600"/>
            <a:ext cx="2367253" cy="1307783"/>
          </a:xfrm>
          <a:prstGeom prst="rect">
            <a:avLst/>
          </a:prstGeom>
        </p:spPr>
      </p:pic>
      <p:graphicFrame>
        <p:nvGraphicFramePr>
          <p:cNvPr id="29" name="Table 28"/>
          <p:cNvGraphicFramePr>
            <a:graphicFrameLocks noGrp="1"/>
          </p:cNvGraphicFramePr>
          <p:nvPr>
            <p:extLst>
              <p:ext uri="{D42A27DB-BD31-4B8C-83A1-F6EECF244321}">
                <p14:modId xmlns:p14="http://schemas.microsoft.com/office/powerpoint/2010/main" val="963580084"/>
              </p:ext>
            </p:extLst>
          </p:nvPr>
        </p:nvGraphicFramePr>
        <p:xfrm>
          <a:off x="2161269" y="4700755"/>
          <a:ext cx="2253831" cy="213360"/>
        </p:xfrm>
        <a:graphic>
          <a:graphicData uri="http://schemas.openxmlformats.org/drawingml/2006/table">
            <a:tbl>
              <a:tblPr firstRow="1" bandRow="1">
                <a:tableStyleId>{10A1B5D5-9B99-4C35-A422-299274C87663}</a:tableStyleId>
              </a:tblPr>
              <a:tblGrid>
                <a:gridCol w="2253831">
                  <a:extLst>
                    <a:ext uri="{9D8B030D-6E8A-4147-A177-3AD203B41FA5}">
                      <a16:colId xmlns:a16="http://schemas.microsoft.com/office/drawing/2014/main" val="20000"/>
                    </a:ext>
                  </a:extLst>
                </a:gridCol>
              </a:tblGrid>
              <a:tr h="163055">
                <a:tc>
                  <a:txBody>
                    <a:bodyPr/>
                    <a:lstStyle/>
                    <a:p>
                      <a:r>
                        <a:rPr lang="en-US" sz="800" dirty="0" smtClean="0">
                          <a:solidFill>
                            <a:schemeClr val="lt1"/>
                          </a:solidFill>
                          <a:latin typeface="Arial" panose="020B0604020202020204" pitchFamily="34" charset="0"/>
                          <a:ea typeface="+mn-ea"/>
                          <a:cs typeface="Arial" panose="020B0604020202020204" pitchFamily="34" charset="0"/>
                        </a:rPr>
                        <a:t>Thermocouple</a:t>
                      </a:r>
                      <a:endParaRPr lang="en-US" sz="800" dirty="0">
                        <a:solidFill>
                          <a:schemeClr val="bg1"/>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75000"/>
                      </a:schemeClr>
                    </a:solidFill>
                  </a:tcPr>
                </a:tc>
                <a:extLst>
                  <a:ext uri="{0D108BD9-81ED-4DB2-BD59-A6C34878D82A}">
                    <a16:rowId xmlns:a16="http://schemas.microsoft.com/office/drawing/2014/main" val="10000"/>
                  </a:ext>
                </a:extLst>
              </a:tr>
            </a:tbl>
          </a:graphicData>
        </a:graphic>
      </p:graphicFrame>
      <p:pic>
        <p:nvPicPr>
          <p:cNvPr id="12" name="Picture 11"/>
          <p:cNvPicPr>
            <a:picLocks noChangeAspect="1"/>
          </p:cNvPicPr>
          <p:nvPr/>
        </p:nvPicPr>
        <p:blipFill>
          <a:blip r:embed="rId12">
            <a:extLst>
              <a:ext uri="{BEBA8EAE-BF5A-486C-A8C5-ECC9F3942E4B}">
                <a14:imgProps xmlns:a14="http://schemas.microsoft.com/office/drawing/2010/main">
                  <a14:imgLayer r:embed="rId13">
                    <a14:imgEffect>
                      <a14:sharpenSoften amount="50000"/>
                    </a14:imgEffect>
                  </a14:imgLayer>
                </a14:imgProps>
              </a:ext>
            </a:extLst>
          </a:blip>
          <a:stretch>
            <a:fillRect/>
          </a:stretch>
        </p:blipFill>
        <p:spPr>
          <a:xfrm>
            <a:off x="4489698" y="3956866"/>
            <a:ext cx="2288292" cy="1228897"/>
          </a:xfrm>
          <a:prstGeom prst="rect">
            <a:avLst/>
          </a:prstGeom>
        </p:spPr>
      </p:pic>
      <p:graphicFrame>
        <p:nvGraphicFramePr>
          <p:cNvPr id="30" name="Table 29"/>
          <p:cNvGraphicFramePr>
            <a:graphicFrameLocks noGrp="1"/>
          </p:cNvGraphicFramePr>
          <p:nvPr>
            <p:extLst>
              <p:ext uri="{D42A27DB-BD31-4B8C-83A1-F6EECF244321}">
                <p14:modId xmlns:p14="http://schemas.microsoft.com/office/powerpoint/2010/main" val="4049419830"/>
              </p:ext>
            </p:extLst>
          </p:nvPr>
        </p:nvGraphicFramePr>
        <p:xfrm>
          <a:off x="4464595" y="3697090"/>
          <a:ext cx="2316480" cy="213360"/>
        </p:xfrm>
        <a:graphic>
          <a:graphicData uri="http://schemas.openxmlformats.org/drawingml/2006/table">
            <a:tbl>
              <a:tblPr firstRow="1" bandRow="1">
                <a:tableStyleId>{10A1B5D5-9B99-4C35-A422-299274C87663}</a:tableStyleId>
              </a:tblPr>
              <a:tblGrid>
                <a:gridCol w="2316480">
                  <a:extLst>
                    <a:ext uri="{9D8B030D-6E8A-4147-A177-3AD203B41FA5}">
                      <a16:colId xmlns:a16="http://schemas.microsoft.com/office/drawing/2014/main" val="20000"/>
                    </a:ext>
                  </a:extLst>
                </a:gridCol>
              </a:tblGrid>
              <a:tr h="163055">
                <a:tc>
                  <a:txBody>
                    <a:bodyPr/>
                    <a:lstStyle/>
                    <a:p>
                      <a:r>
                        <a:rPr lang="en-US" sz="800" dirty="0" smtClean="0">
                          <a:solidFill>
                            <a:schemeClr val="lt1"/>
                          </a:solidFill>
                          <a:latin typeface="Arial" panose="020B0604020202020204" pitchFamily="34" charset="0"/>
                          <a:ea typeface="+mn-ea"/>
                          <a:cs typeface="Arial" panose="020B0604020202020204" pitchFamily="34" charset="0"/>
                        </a:rPr>
                        <a:t>Digital Temperature Sensors</a:t>
                      </a:r>
                      <a:endParaRPr lang="en-US" sz="800" dirty="0">
                        <a:solidFill>
                          <a:schemeClr val="bg1"/>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75000"/>
                      </a:schemeClr>
                    </a:solidFill>
                  </a:tcPr>
                </a:tc>
                <a:extLst>
                  <a:ext uri="{0D108BD9-81ED-4DB2-BD59-A6C34878D82A}">
                    <a16:rowId xmlns:a16="http://schemas.microsoft.com/office/drawing/2014/main" val="10000"/>
                  </a:ext>
                </a:extLst>
              </a:tr>
            </a:tbl>
          </a:graphicData>
        </a:graphic>
      </p:graphicFrame>
      <p:pic>
        <p:nvPicPr>
          <p:cNvPr id="17" name="Picture 16"/>
          <p:cNvPicPr>
            <a:picLocks noChangeAspect="1"/>
          </p:cNvPicPr>
          <p:nvPr/>
        </p:nvPicPr>
        <p:blipFill>
          <a:blip r:embed="rId14">
            <a:extLst>
              <a:ext uri="{BEBA8EAE-BF5A-486C-A8C5-ECC9F3942E4B}">
                <a14:imgProps xmlns:a14="http://schemas.microsoft.com/office/drawing/2010/main">
                  <a14:imgLayer r:embed="rId15">
                    <a14:imgEffect>
                      <a14:sharpenSoften amount="50000"/>
                    </a14:imgEffect>
                  </a14:imgLayer>
                </a14:imgProps>
              </a:ext>
            </a:extLst>
          </a:blip>
          <a:stretch>
            <a:fillRect/>
          </a:stretch>
        </p:blipFill>
        <p:spPr>
          <a:xfrm>
            <a:off x="4495606" y="5654658"/>
            <a:ext cx="2276475" cy="1323271"/>
          </a:xfrm>
          <a:prstGeom prst="rect">
            <a:avLst/>
          </a:prstGeom>
        </p:spPr>
      </p:pic>
      <p:graphicFrame>
        <p:nvGraphicFramePr>
          <p:cNvPr id="31" name="Table 30"/>
          <p:cNvGraphicFramePr>
            <a:graphicFrameLocks noGrp="1"/>
          </p:cNvGraphicFramePr>
          <p:nvPr>
            <p:extLst>
              <p:ext uri="{D42A27DB-BD31-4B8C-83A1-F6EECF244321}">
                <p14:modId xmlns:p14="http://schemas.microsoft.com/office/powerpoint/2010/main" val="2572723821"/>
              </p:ext>
            </p:extLst>
          </p:nvPr>
        </p:nvGraphicFramePr>
        <p:xfrm>
          <a:off x="4461510" y="5381301"/>
          <a:ext cx="2316480" cy="213360"/>
        </p:xfrm>
        <a:graphic>
          <a:graphicData uri="http://schemas.openxmlformats.org/drawingml/2006/table">
            <a:tbl>
              <a:tblPr firstRow="1" bandRow="1">
                <a:tableStyleId>{10A1B5D5-9B99-4C35-A422-299274C87663}</a:tableStyleId>
              </a:tblPr>
              <a:tblGrid>
                <a:gridCol w="2316480">
                  <a:extLst>
                    <a:ext uri="{9D8B030D-6E8A-4147-A177-3AD203B41FA5}">
                      <a16:colId xmlns:a16="http://schemas.microsoft.com/office/drawing/2014/main" val="20000"/>
                    </a:ext>
                  </a:extLst>
                </a:gridCol>
              </a:tblGrid>
              <a:tr h="163055">
                <a:tc>
                  <a:txBody>
                    <a:bodyPr/>
                    <a:lstStyle/>
                    <a:p>
                      <a:r>
                        <a:rPr lang="en-US" sz="800" dirty="0" smtClean="0">
                          <a:solidFill>
                            <a:schemeClr val="lt1"/>
                          </a:solidFill>
                          <a:latin typeface="Arial" panose="020B0604020202020204" pitchFamily="34" charset="0"/>
                          <a:ea typeface="+mn-ea"/>
                          <a:cs typeface="Arial" panose="020B0604020202020204" pitchFamily="34" charset="0"/>
                        </a:rPr>
                        <a:t>Semiconductor Sensors</a:t>
                      </a:r>
                      <a:endParaRPr lang="en-US" sz="800" dirty="0">
                        <a:solidFill>
                          <a:schemeClr val="bg1"/>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75000"/>
                      </a:schemeClr>
                    </a:solidFill>
                  </a:tcPr>
                </a:tc>
                <a:extLst>
                  <a:ext uri="{0D108BD9-81ED-4DB2-BD59-A6C34878D82A}">
                    <a16:rowId xmlns:a16="http://schemas.microsoft.com/office/drawing/2014/main" val="10000"/>
                  </a:ext>
                </a:extLst>
              </a:tr>
            </a:tbl>
          </a:graphicData>
        </a:graphic>
      </p:graphicFrame>
      <p:pic>
        <p:nvPicPr>
          <p:cNvPr id="19" name="Picture 18"/>
          <p:cNvPicPr>
            <a:picLocks noChangeAspect="1"/>
          </p:cNvPicPr>
          <p:nvPr/>
        </p:nvPicPr>
        <p:blipFill>
          <a:blip r:embed="rId16">
            <a:extLst>
              <a:ext uri="{BEBA8EAE-BF5A-486C-A8C5-ECC9F3942E4B}">
                <a14:imgProps xmlns:a14="http://schemas.microsoft.com/office/drawing/2010/main">
                  <a14:imgLayer r:embed="rId17">
                    <a14:imgEffect>
                      <a14:sharpenSoften amount="50000"/>
                    </a14:imgEffect>
                  </a14:imgLayer>
                </a14:imgProps>
              </a:ext>
            </a:extLst>
          </a:blip>
          <a:stretch>
            <a:fillRect/>
          </a:stretch>
        </p:blipFill>
        <p:spPr>
          <a:xfrm>
            <a:off x="4521213" y="2394180"/>
            <a:ext cx="1795463" cy="1154563"/>
          </a:xfrm>
          <a:prstGeom prst="rect">
            <a:avLst/>
          </a:prstGeom>
        </p:spPr>
      </p:pic>
      <p:graphicFrame>
        <p:nvGraphicFramePr>
          <p:cNvPr id="32" name="Table 31"/>
          <p:cNvGraphicFramePr>
            <a:graphicFrameLocks noGrp="1"/>
          </p:cNvGraphicFramePr>
          <p:nvPr>
            <p:extLst>
              <p:ext uri="{D42A27DB-BD31-4B8C-83A1-F6EECF244321}">
                <p14:modId xmlns:p14="http://schemas.microsoft.com/office/powerpoint/2010/main" val="3390588230"/>
              </p:ext>
            </p:extLst>
          </p:nvPr>
        </p:nvGraphicFramePr>
        <p:xfrm>
          <a:off x="4503419" y="2163860"/>
          <a:ext cx="2316480" cy="213360"/>
        </p:xfrm>
        <a:graphic>
          <a:graphicData uri="http://schemas.openxmlformats.org/drawingml/2006/table">
            <a:tbl>
              <a:tblPr firstRow="1" bandRow="1">
                <a:tableStyleId>{10A1B5D5-9B99-4C35-A422-299274C87663}</a:tableStyleId>
              </a:tblPr>
              <a:tblGrid>
                <a:gridCol w="2316480">
                  <a:extLst>
                    <a:ext uri="{9D8B030D-6E8A-4147-A177-3AD203B41FA5}">
                      <a16:colId xmlns:a16="http://schemas.microsoft.com/office/drawing/2014/main" val="20000"/>
                    </a:ext>
                  </a:extLst>
                </a:gridCol>
              </a:tblGrid>
              <a:tr h="163055">
                <a:tc>
                  <a:txBody>
                    <a:bodyPr/>
                    <a:lstStyle/>
                    <a:p>
                      <a:r>
                        <a:rPr lang="en-US" sz="800" dirty="0" smtClean="0">
                          <a:solidFill>
                            <a:schemeClr val="lt1"/>
                          </a:solidFill>
                          <a:latin typeface="Arial" panose="020B0604020202020204" pitchFamily="34" charset="0"/>
                          <a:ea typeface="+mn-ea"/>
                          <a:cs typeface="Arial" panose="020B0604020202020204" pitchFamily="34" charset="0"/>
                        </a:rPr>
                        <a:t>Sensor Characteristics</a:t>
                      </a:r>
                      <a:endParaRPr lang="en-US" sz="800" dirty="0">
                        <a:solidFill>
                          <a:schemeClr val="bg1"/>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75000"/>
                      </a:schemeClr>
                    </a:solidFill>
                  </a:tcPr>
                </a:tc>
                <a:extLst>
                  <a:ext uri="{0D108BD9-81ED-4DB2-BD59-A6C34878D82A}">
                    <a16:rowId xmlns:a16="http://schemas.microsoft.com/office/drawing/2014/main" val="10000"/>
                  </a:ext>
                </a:extLst>
              </a:tr>
            </a:tbl>
          </a:graphicData>
        </a:graphic>
      </p:graphicFrame>
      <p:graphicFrame>
        <p:nvGraphicFramePr>
          <p:cNvPr id="33" name="Table 32"/>
          <p:cNvGraphicFramePr>
            <a:graphicFrameLocks noGrp="1"/>
          </p:cNvGraphicFramePr>
          <p:nvPr>
            <p:extLst>
              <p:ext uri="{D42A27DB-BD31-4B8C-83A1-F6EECF244321}">
                <p14:modId xmlns:p14="http://schemas.microsoft.com/office/powerpoint/2010/main" val="3224614005"/>
              </p:ext>
            </p:extLst>
          </p:nvPr>
        </p:nvGraphicFramePr>
        <p:xfrm>
          <a:off x="51031" y="7038960"/>
          <a:ext cx="2029228" cy="1950720"/>
        </p:xfrm>
        <a:graphic>
          <a:graphicData uri="http://schemas.openxmlformats.org/drawingml/2006/table">
            <a:tbl>
              <a:tblPr firstRow="1" bandRow="1">
                <a:tableStyleId>{10A1B5D5-9B99-4C35-A422-299274C87663}</a:tableStyleId>
              </a:tblPr>
              <a:tblGrid>
                <a:gridCol w="487368">
                  <a:extLst>
                    <a:ext uri="{9D8B030D-6E8A-4147-A177-3AD203B41FA5}">
                      <a16:colId xmlns:a16="http://schemas.microsoft.com/office/drawing/2014/main" val="3425068499"/>
                    </a:ext>
                  </a:extLst>
                </a:gridCol>
                <a:gridCol w="1541860">
                  <a:extLst>
                    <a:ext uri="{9D8B030D-6E8A-4147-A177-3AD203B41FA5}">
                      <a16:colId xmlns:a16="http://schemas.microsoft.com/office/drawing/2014/main" val="436347924"/>
                    </a:ext>
                  </a:extLst>
                </a:gridCol>
              </a:tblGrid>
              <a:tr h="163055">
                <a:tc gridSpan="2">
                  <a:txBody>
                    <a:bodyPr/>
                    <a:lstStyle/>
                    <a:p>
                      <a:r>
                        <a:rPr lang="en-US" sz="800" dirty="0" smtClean="0">
                          <a:latin typeface="Arial" panose="020B0604020202020204" pitchFamily="34" charset="0"/>
                          <a:cs typeface="Arial" panose="020B0604020202020204" pitchFamily="34" charset="0"/>
                        </a:rPr>
                        <a:t>Sensor Characteristics</a:t>
                      </a:r>
                      <a:r>
                        <a:rPr lang="en-US" sz="800" baseline="0" dirty="0" smtClean="0">
                          <a:latin typeface="Arial" panose="020B0604020202020204" pitchFamily="34" charset="0"/>
                          <a:cs typeface="Arial" panose="020B0604020202020204" pitchFamily="34" charset="0"/>
                        </a:rPr>
                        <a:t> Detail</a:t>
                      </a:r>
                      <a:endParaRPr lang="en-US" sz="800" dirty="0">
                        <a:solidFill>
                          <a:schemeClr val="bg1"/>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75000"/>
                      </a:schemeClr>
                    </a:solidFill>
                  </a:tcPr>
                </a:tc>
                <a:tc hMerge="1">
                  <a:txBody>
                    <a:bodyPr/>
                    <a:lstStyle/>
                    <a:p>
                      <a:endParaRPr lang="en-US"/>
                    </a:p>
                  </a:txBody>
                  <a:tcPr/>
                </a:tc>
                <a:extLst>
                  <a:ext uri="{0D108BD9-81ED-4DB2-BD59-A6C34878D82A}">
                    <a16:rowId xmlns:a16="http://schemas.microsoft.com/office/drawing/2014/main" val="10000"/>
                  </a:ext>
                </a:extLst>
              </a:tr>
              <a:tr h="204254">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Sensitivity</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Is the change in input required to generate a unit change in output.</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04254">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dirty="0" err="1" smtClean="0">
                          <a:solidFill>
                            <a:schemeClr val="tx1">
                              <a:lumMod val="65000"/>
                              <a:lumOff val="35000"/>
                            </a:schemeClr>
                          </a:solidFill>
                          <a:latin typeface="Arial" panose="020B0604020202020204" pitchFamily="34" charset="0"/>
                          <a:ea typeface="Arial" charset="0"/>
                          <a:cs typeface="Arial" panose="020B0604020202020204" pitchFamily="34" charset="0"/>
                        </a:rPr>
                        <a:t>Hyteresis</a:t>
                      </a:r>
                      <a:endPar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Output</a:t>
                      </a: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of a sensor may be different for a given input, depending on </a:t>
                      </a:r>
                      <a:r>
                        <a:rPr lang="en-US" sz="800" b="1"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whether the input is increasing or decreasing</a:t>
                      </a: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a:t>
                      </a:r>
                      <a:endPar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25254206"/>
                  </a:ext>
                </a:extLst>
              </a:tr>
              <a:tr h="204254">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Resolution</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Discrimination, or the smallest increment of measurand that</a:t>
                      </a: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causes a detectable change in output. </a:t>
                      </a:r>
                      <a:endPar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51576322"/>
                  </a:ext>
                </a:extLst>
              </a:tr>
            </a:tbl>
          </a:graphicData>
        </a:graphic>
      </p:graphicFrame>
      <p:graphicFrame>
        <p:nvGraphicFramePr>
          <p:cNvPr id="34" name="Table 33"/>
          <p:cNvGraphicFramePr>
            <a:graphicFrameLocks noGrp="1"/>
          </p:cNvGraphicFramePr>
          <p:nvPr>
            <p:extLst>
              <p:ext uri="{D42A27DB-BD31-4B8C-83A1-F6EECF244321}">
                <p14:modId xmlns:p14="http://schemas.microsoft.com/office/powerpoint/2010/main" val="1505082046"/>
              </p:ext>
            </p:extLst>
          </p:nvPr>
        </p:nvGraphicFramePr>
        <p:xfrm>
          <a:off x="2158316" y="6416544"/>
          <a:ext cx="2253325" cy="2499360"/>
        </p:xfrm>
        <a:graphic>
          <a:graphicData uri="http://schemas.openxmlformats.org/drawingml/2006/table">
            <a:tbl>
              <a:tblPr firstRow="1" bandRow="1">
                <a:tableStyleId>{10A1B5D5-9B99-4C35-A422-299274C87663}</a:tableStyleId>
              </a:tblPr>
              <a:tblGrid>
                <a:gridCol w="734330">
                  <a:extLst>
                    <a:ext uri="{9D8B030D-6E8A-4147-A177-3AD203B41FA5}">
                      <a16:colId xmlns:a16="http://schemas.microsoft.com/office/drawing/2014/main" val="3425068499"/>
                    </a:ext>
                  </a:extLst>
                </a:gridCol>
                <a:gridCol w="1518995">
                  <a:extLst>
                    <a:ext uri="{9D8B030D-6E8A-4147-A177-3AD203B41FA5}">
                      <a16:colId xmlns:a16="http://schemas.microsoft.com/office/drawing/2014/main" val="436347924"/>
                    </a:ext>
                  </a:extLst>
                </a:gridCol>
              </a:tblGrid>
              <a:tr h="163055">
                <a:tc gridSpan="2">
                  <a:txBody>
                    <a:bodyPr/>
                    <a:lstStyle/>
                    <a:p>
                      <a:r>
                        <a:rPr lang="en-US" sz="800" dirty="0" smtClean="0">
                          <a:latin typeface="Arial" panose="020B0604020202020204" pitchFamily="34" charset="0"/>
                          <a:cs typeface="Arial" panose="020B0604020202020204" pitchFamily="34" charset="0"/>
                        </a:rPr>
                        <a:t>Sensor Characteristics</a:t>
                      </a:r>
                      <a:r>
                        <a:rPr lang="en-US" sz="800" baseline="0" dirty="0" smtClean="0">
                          <a:latin typeface="Arial" panose="020B0604020202020204" pitchFamily="34" charset="0"/>
                          <a:cs typeface="Arial" panose="020B0604020202020204" pitchFamily="34" charset="0"/>
                        </a:rPr>
                        <a:t> Detail P2</a:t>
                      </a:r>
                      <a:endParaRPr lang="en-US" sz="800" dirty="0">
                        <a:solidFill>
                          <a:schemeClr val="bg1"/>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75000"/>
                      </a:schemeClr>
                    </a:solidFill>
                  </a:tcPr>
                </a:tc>
                <a:tc hMerge="1">
                  <a:txBody>
                    <a:bodyPr/>
                    <a:lstStyle/>
                    <a:p>
                      <a:endParaRPr lang="en-US"/>
                    </a:p>
                  </a:txBody>
                  <a:tcPr/>
                </a:tc>
                <a:extLst>
                  <a:ext uri="{0D108BD9-81ED-4DB2-BD59-A6C34878D82A}">
                    <a16:rowId xmlns:a16="http://schemas.microsoft.com/office/drawing/2014/main" val="10000"/>
                  </a:ext>
                </a:extLst>
              </a:tr>
              <a:tr h="204254">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Accuracy</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Sensor’s</a:t>
                      </a: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ability to provide an output close to the true value of the measurand.</a:t>
                      </a:r>
                      <a:endPar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04254">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Precision</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The</a:t>
                      </a: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reproducibility of a measure, quantified as % of </a:t>
                      </a:r>
                      <a:r>
                        <a:rPr lang="en-US" sz="800" baseline="0" dirty="0" err="1" smtClean="0">
                          <a:solidFill>
                            <a:schemeClr val="tx1">
                              <a:lumMod val="65000"/>
                              <a:lumOff val="35000"/>
                            </a:schemeClr>
                          </a:solidFill>
                          <a:latin typeface="Arial" panose="020B0604020202020204" pitchFamily="34" charset="0"/>
                          <a:ea typeface="Arial" charset="0"/>
                          <a:cs typeface="Arial" panose="020B0604020202020204" pitchFamily="34" charset="0"/>
                        </a:rPr>
                        <a:t>std</a:t>
                      </a: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deviation from the mean.</a:t>
                      </a:r>
                      <a:endPar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25254206"/>
                  </a:ext>
                </a:extLst>
              </a:tr>
              <a:tr h="204254">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Errors</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Systematic Errors, Random Errors (Noise), Error Bands</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51576322"/>
                  </a:ext>
                </a:extLst>
              </a:tr>
              <a:tr h="204254">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Repeatability</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Ability to produce the same output when the</a:t>
                      </a: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same input is given. </a:t>
                      </a:r>
                      <a:endPar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92268948"/>
                  </a:ext>
                </a:extLst>
              </a:tr>
              <a:tr h="204254">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Tolerance</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The variations in the reported output among a batch of similar elements due to random</a:t>
                      </a: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manufacturing variations.</a:t>
                      </a:r>
                      <a:endPar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3050932"/>
                  </a:ext>
                </a:extLst>
              </a:tr>
            </a:tbl>
          </a:graphicData>
        </a:graphic>
      </p:graphicFrame>
      <p:graphicFrame>
        <p:nvGraphicFramePr>
          <p:cNvPr id="35" name="Table 34"/>
          <p:cNvGraphicFramePr>
            <a:graphicFrameLocks noGrp="1"/>
          </p:cNvGraphicFramePr>
          <p:nvPr>
            <p:extLst>
              <p:ext uri="{D42A27DB-BD31-4B8C-83A1-F6EECF244321}">
                <p14:modId xmlns:p14="http://schemas.microsoft.com/office/powerpoint/2010/main" val="1328380464"/>
              </p:ext>
            </p:extLst>
          </p:nvPr>
        </p:nvGraphicFramePr>
        <p:xfrm>
          <a:off x="4461510" y="7170076"/>
          <a:ext cx="2319565" cy="883920"/>
        </p:xfrm>
        <a:graphic>
          <a:graphicData uri="http://schemas.openxmlformats.org/drawingml/2006/table">
            <a:tbl>
              <a:tblPr firstRow="1" bandRow="1">
                <a:tableStyleId>{10A1B5D5-9B99-4C35-A422-299274C87663}</a:tableStyleId>
              </a:tblPr>
              <a:tblGrid>
                <a:gridCol w="755917">
                  <a:extLst>
                    <a:ext uri="{9D8B030D-6E8A-4147-A177-3AD203B41FA5}">
                      <a16:colId xmlns:a16="http://schemas.microsoft.com/office/drawing/2014/main" val="3425068499"/>
                    </a:ext>
                  </a:extLst>
                </a:gridCol>
                <a:gridCol w="1563648">
                  <a:extLst>
                    <a:ext uri="{9D8B030D-6E8A-4147-A177-3AD203B41FA5}">
                      <a16:colId xmlns:a16="http://schemas.microsoft.com/office/drawing/2014/main" val="436347924"/>
                    </a:ext>
                  </a:extLst>
                </a:gridCol>
              </a:tblGrid>
              <a:tr h="163055">
                <a:tc gridSpan="2">
                  <a:txBody>
                    <a:bodyPr/>
                    <a:lstStyle/>
                    <a:p>
                      <a:r>
                        <a:rPr lang="en-US" sz="800" dirty="0" smtClean="0">
                          <a:latin typeface="Arial" panose="020B0604020202020204" pitchFamily="34" charset="0"/>
                          <a:cs typeface="Arial" panose="020B0604020202020204" pitchFamily="34" charset="0"/>
                        </a:rPr>
                        <a:t>Sensor Characteristics</a:t>
                      </a:r>
                      <a:r>
                        <a:rPr lang="en-US" sz="800" baseline="0" dirty="0" smtClean="0">
                          <a:latin typeface="Arial" panose="020B0604020202020204" pitchFamily="34" charset="0"/>
                          <a:cs typeface="Arial" panose="020B0604020202020204" pitchFamily="34" charset="0"/>
                        </a:rPr>
                        <a:t> Detail P3</a:t>
                      </a:r>
                      <a:endParaRPr lang="en-US" sz="800" dirty="0">
                        <a:solidFill>
                          <a:schemeClr val="bg1"/>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75000"/>
                      </a:schemeClr>
                    </a:solidFill>
                  </a:tcPr>
                </a:tc>
                <a:tc hMerge="1">
                  <a:txBody>
                    <a:bodyPr/>
                    <a:lstStyle/>
                    <a:p>
                      <a:endParaRPr lang="en-US"/>
                    </a:p>
                  </a:txBody>
                  <a:tcPr/>
                </a:tc>
                <a:extLst>
                  <a:ext uri="{0D108BD9-81ED-4DB2-BD59-A6C34878D82A}">
                    <a16:rowId xmlns:a16="http://schemas.microsoft.com/office/drawing/2014/main" val="10000"/>
                  </a:ext>
                </a:extLst>
              </a:tr>
              <a:tr h="204254">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Response Time</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Time</a:t>
                      </a: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taken for the sensor to change its output from its previous state</a:t>
                      </a:r>
                      <a:endPar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04254">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endPar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endPar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1760497"/>
                  </a:ext>
                </a:extLst>
              </a:tr>
            </a:tbl>
          </a:graphicData>
        </a:graphic>
      </p:graphicFrame>
    </p:spTree>
    <p:extLst>
      <p:ext uri="{BB962C8B-B14F-4D97-AF65-F5344CB8AC3E}">
        <p14:creationId xmlns:p14="http://schemas.microsoft.com/office/powerpoint/2010/main" val="7655921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0"/>
                    </a14:imgEffect>
                    <a14:imgEffect>
                      <a14:brightnessContrast contrast="40000"/>
                    </a14:imgEffect>
                  </a14:imgLayer>
                </a14:imgProps>
              </a:ext>
            </a:extLst>
          </a:blip>
          <a:stretch>
            <a:fillRect/>
          </a:stretch>
        </p:blipFill>
        <p:spPr>
          <a:xfrm>
            <a:off x="1415553" y="6861164"/>
            <a:ext cx="5442447" cy="2167851"/>
          </a:xfrm>
          <a:prstGeom prst="rect">
            <a:avLst/>
          </a:prstGeom>
        </p:spPr>
      </p:pic>
      <p:sp>
        <p:nvSpPr>
          <p:cNvPr id="6" name="Rectangle 5"/>
          <p:cNvSpPr/>
          <p:nvPr/>
        </p:nvSpPr>
        <p:spPr>
          <a:xfrm>
            <a:off x="54800" y="-28021"/>
            <a:ext cx="6760338" cy="461665"/>
          </a:xfrm>
          <a:prstGeom prst="rect">
            <a:avLst/>
          </a:prstGeom>
          <a:noFill/>
        </p:spPr>
        <p:txBody>
          <a:bodyPr wrap="square" lIns="91440" tIns="45720" rIns="91440" bIns="45720">
            <a:spAutoFit/>
          </a:bodyPr>
          <a:lstStyle/>
          <a:p>
            <a:pPr algn="ctr"/>
            <a:r>
              <a:rPr lang="en-US" sz="2400" b="1" dirty="0" smtClean="0">
                <a:ln w="12700">
                  <a:solidFill>
                    <a:schemeClr val="accent4">
                      <a:lumMod val="75000"/>
                    </a:schemeClr>
                  </a:solidFill>
                  <a:prstDash val="solid"/>
                </a:ln>
                <a:pattFill prst="ltDnDiag">
                  <a:fgClr>
                    <a:schemeClr val="accent5">
                      <a:lumMod val="60000"/>
                      <a:lumOff val="40000"/>
                    </a:schemeClr>
                  </a:fgClr>
                  <a:bgClr>
                    <a:schemeClr val="bg1"/>
                  </a:bgClr>
                </a:pattFill>
              </a:rPr>
              <a:t>IoT Framework Cheat Sheet – Part 1 v1.0</a:t>
            </a:r>
            <a:endParaRPr lang="en-US" sz="2400" b="1" dirty="0">
              <a:ln w="12700">
                <a:solidFill>
                  <a:schemeClr val="accent4">
                    <a:lumMod val="75000"/>
                  </a:schemeClr>
                </a:solidFill>
                <a:prstDash val="solid"/>
              </a:ln>
              <a:pattFill prst="ltDnDiag">
                <a:fgClr>
                  <a:schemeClr val="accent5">
                    <a:lumMod val="60000"/>
                    <a:lumOff val="40000"/>
                  </a:schemeClr>
                </a:fgClr>
                <a:bgClr>
                  <a:schemeClr val="bg1"/>
                </a:bgClr>
              </a:pattFill>
            </a:endParaRPr>
          </a:p>
        </p:txBody>
      </p:sp>
      <p:graphicFrame>
        <p:nvGraphicFramePr>
          <p:cNvPr id="19" name="Table 18"/>
          <p:cNvGraphicFramePr>
            <a:graphicFrameLocks noGrp="1"/>
          </p:cNvGraphicFramePr>
          <p:nvPr>
            <p:extLst>
              <p:ext uri="{D42A27DB-BD31-4B8C-83A1-F6EECF244321}">
                <p14:modId xmlns:p14="http://schemas.microsoft.com/office/powerpoint/2010/main" val="2230333092"/>
              </p:ext>
            </p:extLst>
          </p:nvPr>
        </p:nvGraphicFramePr>
        <p:xfrm>
          <a:off x="2356079" y="433644"/>
          <a:ext cx="2269261" cy="3322320"/>
        </p:xfrm>
        <a:graphic>
          <a:graphicData uri="http://schemas.openxmlformats.org/drawingml/2006/table">
            <a:tbl>
              <a:tblPr firstRow="1" bandRow="1">
                <a:tableStyleId>{1E171933-4619-4E11-9A3F-F7608DF75F80}</a:tableStyleId>
              </a:tblPr>
              <a:tblGrid>
                <a:gridCol w="715123">
                  <a:extLst>
                    <a:ext uri="{9D8B030D-6E8A-4147-A177-3AD203B41FA5}">
                      <a16:colId xmlns:a16="http://schemas.microsoft.com/office/drawing/2014/main" val="20000"/>
                    </a:ext>
                  </a:extLst>
                </a:gridCol>
                <a:gridCol w="1554138">
                  <a:extLst>
                    <a:ext uri="{9D8B030D-6E8A-4147-A177-3AD203B41FA5}">
                      <a16:colId xmlns:a16="http://schemas.microsoft.com/office/drawing/2014/main" val="3042266211"/>
                    </a:ext>
                  </a:extLst>
                </a:gridCol>
              </a:tblGrid>
              <a:tr h="0">
                <a:tc gridSpan="2">
                  <a:txBody>
                    <a:bodyPr/>
                    <a:lstStyle/>
                    <a:p>
                      <a:r>
                        <a:rPr lang="en-US" sz="800" dirty="0" smtClean="0"/>
                        <a:t>AllJoyn Framework</a:t>
                      </a:r>
                      <a:endParaRPr lang="en-US" sz="800" dirty="0">
                        <a:solidFill>
                          <a:schemeClr val="bg1"/>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75000"/>
                      </a:schemeClr>
                    </a:solidFill>
                  </a:tcPr>
                </a:tc>
                <a:tc hMerge="1">
                  <a:txBody>
                    <a:bodyPr/>
                    <a:lstStyle/>
                    <a:p>
                      <a:endParaRPr lang="en-US"/>
                    </a:p>
                  </a:txBody>
                  <a:tcPr/>
                </a:tc>
                <a:extLst>
                  <a:ext uri="{0D108BD9-81ED-4DB2-BD59-A6C34878D82A}">
                    <a16:rowId xmlns:a16="http://schemas.microsoft.com/office/drawing/2014/main" val="10000"/>
                  </a:ext>
                </a:extLst>
              </a:tr>
              <a:tr h="352964">
                <a:tc gridSpan="2">
                  <a:txBody>
                    <a:bodyPr/>
                    <a:lstStyle/>
                    <a:p>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AllJoyn</a:t>
                      </a: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a:t>
                      </a:r>
                      <a:r>
                        <a:rPr lang="en-US" sz="80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is a collaborative </a:t>
                      </a:r>
                      <a:r>
                        <a:rPr lang="en-US" sz="800" b="1"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open-source software framework </a:t>
                      </a:r>
                      <a:r>
                        <a:rPr lang="en-US" sz="80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that makes it easy for developers to write applications that can </a:t>
                      </a:r>
                      <a:r>
                        <a:rPr lang="en-US" sz="800" b="1"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discover nearby devices</a:t>
                      </a:r>
                      <a:r>
                        <a:rPr lang="en-US" sz="80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 and </a:t>
                      </a:r>
                      <a:r>
                        <a:rPr lang="en-US" sz="800" b="1"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communicate with each other </a:t>
                      </a:r>
                      <a:r>
                        <a:rPr lang="en-US" sz="80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directly regardless of brands, categories, transports, and OSes </a:t>
                      </a:r>
                      <a:r>
                        <a:rPr lang="en-US" sz="800" b="1"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without the need of the cloud </a:t>
                      </a:r>
                      <a:r>
                        <a:rPr lang="en-US" sz="800" b="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(the</a:t>
                      </a:r>
                      <a:r>
                        <a:rPr lang="en-US" sz="800" b="0"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framework runs on the local network and does not require the cloud to function)</a:t>
                      </a:r>
                      <a:r>
                        <a:rPr lang="en-US" sz="80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2914566154"/>
                  </a:ext>
                </a:extLst>
              </a:tr>
              <a:tr h="0">
                <a:tc>
                  <a:txBody>
                    <a:bodyPr/>
                    <a:lstStyle/>
                    <a:p>
                      <a:r>
                        <a:rPr lang="en-US" sz="800" b="1"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Transports</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Wi-Fi, Ethernet, Serial, PLC, via a </a:t>
                      </a:r>
                      <a:r>
                        <a:rPr lang="en-US" sz="800" b="1"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Gateway Agent </a:t>
                      </a:r>
                      <a:r>
                        <a:rPr lang="en-US" sz="80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(AllJoyn</a:t>
                      </a:r>
                      <a:r>
                        <a:rPr lang="en-US" sz="800"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service)</a:t>
                      </a:r>
                      <a:endParaRPr lang="en-US" sz="80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67575727"/>
                  </a:ext>
                </a:extLst>
              </a:tr>
              <a:tr h="0">
                <a:tc>
                  <a:txBody>
                    <a:bodyPr/>
                    <a:lstStyle/>
                    <a:p>
                      <a:r>
                        <a:rPr lang="en-US" sz="800" b="1"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Bindings</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C, C++, </a:t>
                      </a:r>
                      <a:r>
                        <a:rPr lang="en-US" sz="800" kern="1200" dirty="0" err="1" smtClean="0">
                          <a:solidFill>
                            <a:schemeClr val="tx1">
                              <a:lumMod val="65000"/>
                              <a:lumOff val="35000"/>
                            </a:schemeClr>
                          </a:solidFill>
                          <a:latin typeface="Arial" panose="020B0604020202020204" pitchFamily="34" charset="0"/>
                          <a:ea typeface="Arial" charset="0"/>
                          <a:cs typeface="Arial" panose="020B0604020202020204" pitchFamily="34" charset="0"/>
                        </a:rPr>
                        <a:t>Obj</a:t>
                      </a:r>
                      <a:r>
                        <a:rPr lang="en-US" sz="80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-C, Java</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60744267"/>
                  </a:ext>
                </a:extLst>
              </a:tr>
              <a:tr h="329514">
                <a:tc>
                  <a:txBody>
                    <a:bodyPr/>
                    <a:lstStyle/>
                    <a:p>
                      <a:r>
                        <a:rPr lang="en-US" sz="800" b="1"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Platforms</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RTOS, Arduino, Linux, Android, iOS, Windows, Mac, </a:t>
                      </a:r>
                      <a:r>
                        <a:rPr lang="en-US" sz="800" kern="1200" dirty="0" err="1" smtClean="0">
                          <a:solidFill>
                            <a:schemeClr val="tx1">
                              <a:lumMod val="65000"/>
                              <a:lumOff val="35000"/>
                            </a:schemeClr>
                          </a:solidFill>
                          <a:latin typeface="Arial" panose="020B0604020202020204" pitchFamily="34" charset="0"/>
                          <a:ea typeface="Arial" charset="0"/>
                          <a:cs typeface="Arial" panose="020B0604020202020204" pitchFamily="34" charset="0"/>
                        </a:rPr>
                        <a:t>OpenWRT</a:t>
                      </a:r>
                      <a:r>
                        <a:rPr lang="en-US" sz="80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 Unity plug-in</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87063872"/>
                  </a:ext>
                </a:extLst>
              </a:tr>
              <a:tr h="329514">
                <a:tc>
                  <a:txBody>
                    <a:bodyPr/>
                    <a:lstStyle/>
                    <a:p>
                      <a:r>
                        <a:rPr lang="en-US" sz="800" b="1"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Security</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peer-to-peer encryption (AES128) and authentication (PSK, ECDSA)</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6061302"/>
                  </a:ext>
                </a:extLst>
              </a:tr>
              <a:tr h="329514">
                <a:tc>
                  <a:txBody>
                    <a:bodyPr/>
                    <a:lstStyle/>
                    <a:p>
                      <a:r>
                        <a:rPr lang="en-US" sz="800" b="1"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Configurations</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In XML format</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64233196"/>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415807549"/>
              </p:ext>
            </p:extLst>
          </p:nvPr>
        </p:nvGraphicFramePr>
        <p:xfrm>
          <a:off x="54801" y="433644"/>
          <a:ext cx="2158810" cy="2651760"/>
        </p:xfrm>
        <a:graphic>
          <a:graphicData uri="http://schemas.openxmlformats.org/drawingml/2006/table">
            <a:tbl>
              <a:tblPr firstRow="1" bandRow="1">
                <a:tableStyleId>{1E171933-4619-4E11-9A3F-F7608DF75F80}</a:tableStyleId>
              </a:tblPr>
              <a:tblGrid>
                <a:gridCol w="859599">
                  <a:extLst>
                    <a:ext uri="{9D8B030D-6E8A-4147-A177-3AD203B41FA5}">
                      <a16:colId xmlns:a16="http://schemas.microsoft.com/office/drawing/2014/main" val="20000"/>
                    </a:ext>
                  </a:extLst>
                </a:gridCol>
                <a:gridCol w="1299211">
                  <a:extLst>
                    <a:ext uri="{9D8B030D-6E8A-4147-A177-3AD203B41FA5}">
                      <a16:colId xmlns:a16="http://schemas.microsoft.com/office/drawing/2014/main" val="2013859492"/>
                    </a:ext>
                  </a:extLst>
                </a:gridCol>
              </a:tblGrid>
              <a:tr h="163055">
                <a:tc gridSpan="2">
                  <a:txBody>
                    <a:bodyPr/>
                    <a:lstStyle/>
                    <a:p>
                      <a:r>
                        <a:rPr lang="en-US" sz="800" dirty="0" smtClean="0"/>
                        <a:t>Major IoT Standards</a:t>
                      </a:r>
                      <a:endParaRPr lang="en-US" sz="800" dirty="0">
                        <a:solidFill>
                          <a:schemeClr val="bg1"/>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75000"/>
                      </a:schemeClr>
                    </a:solidFill>
                  </a:tcPr>
                </a:tc>
                <a:tc hMerge="1">
                  <a:txBody>
                    <a:bodyPr/>
                    <a:lstStyle/>
                    <a:p>
                      <a:endParaRPr lang="en-US"/>
                    </a:p>
                  </a:txBody>
                  <a:tcPr/>
                </a:tc>
                <a:extLst>
                  <a:ext uri="{0D108BD9-81ED-4DB2-BD59-A6C34878D82A}">
                    <a16:rowId xmlns:a16="http://schemas.microsoft.com/office/drawing/2014/main" val="10000"/>
                  </a:ext>
                </a:extLst>
              </a:tr>
              <a:tr h="163055">
                <a:tc>
                  <a:txBody>
                    <a:bodyPr/>
                    <a:lstStyle/>
                    <a:p>
                      <a:r>
                        <a:rPr lang="en-US" sz="800" b="1" dirty="0" err="1" smtClean="0">
                          <a:solidFill>
                            <a:schemeClr val="tx1">
                              <a:lumMod val="65000"/>
                              <a:lumOff val="35000"/>
                            </a:schemeClr>
                          </a:solidFill>
                          <a:latin typeface="Arial" panose="020B0604020202020204" pitchFamily="34" charset="0"/>
                          <a:ea typeface="Arial" charset="0"/>
                          <a:cs typeface="Arial" panose="020B0604020202020204" pitchFamily="34" charset="0"/>
                        </a:rPr>
                        <a:t>AllSeen</a:t>
                      </a:r>
                      <a:endParaRPr lang="en-US" sz="800" b="1"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Dec-2013</a:t>
                      </a:r>
                    </a:p>
                    <a:p>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Microsoft, Qualcomm, Cisco, LG, Panasonic, Sharp,</a:t>
                      </a: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Haier, Electrolux</a:t>
                      </a:r>
                      <a:endParaRPr lang="en-US" sz="800"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14566154"/>
                  </a:ext>
                </a:extLst>
              </a:tr>
              <a:tr h="163055">
                <a:tc>
                  <a:txBody>
                    <a:bodyPr/>
                    <a:lstStyle/>
                    <a:p>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Thread</a:t>
                      </a:r>
                      <a:endParaRPr lang="en-US" sz="800" b="1"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Jul-2014</a:t>
                      </a:r>
                    </a:p>
                    <a:p>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ARM, Big Ass Fans, Freescale, Nest, Samsung,</a:t>
                      </a:r>
                      <a:r>
                        <a:rPr lang="en-US" sz="8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Silicon Labs, Yale</a:t>
                      </a:r>
                      <a:endParaRPr lang="en-US" sz="800"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31712401"/>
                  </a:ext>
                </a:extLst>
              </a:tr>
              <a:tr h="163055">
                <a:tc>
                  <a:txBody>
                    <a:bodyPr/>
                    <a:lstStyle/>
                    <a:p>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Open Interconnect Consortium</a:t>
                      </a:r>
                      <a:r>
                        <a:rPr lang="en-US" sz="800" b="1"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(OIC)</a:t>
                      </a:r>
                      <a:endParaRPr lang="en-US" sz="800" b="1"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2014</a:t>
                      </a:r>
                    </a:p>
                    <a:p>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Atmel, Broadcom, Dell, Samsung, Intel, Wind River</a:t>
                      </a:r>
                      <a:endParaRPr lang="en-US" sz="800"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59394993"/>
                  </a:ext>
                </a:extLst>
              </a:tr>
              <a:tr h="163055">
                <a:tc>
                  <a:txBody>
                    <a:bodyPr/>
                    <a:lstStyle/>
                    <a:p>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Industrial Internet Consortium (IIC)</a:t>
                      </a:r>
                      <a:endParaRPr lang="en-US" sz="800" b="1"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b="1" dirty="0" smtClean="0">
                          <a:solidFill>
                            <a:schemeClr val="tx1">
                              <a:lumMod val="65000"/>
                              <a:lumOff val="35000"/>
                            </a:schemeClr>
                          </a:solidFill>
                          <a:latin typeface="Arial" panose="020B0604020202020204" pitchFamily="34" charset="0"/>
                          <a:ea typeface="Arial" charset="0"/>
                          <a:cs typeface="Arial" panose="020B0604020202020204" pitchFamily="34" charset="0"/>
                        </a:rPr>
                        <a:t>2014</a:t>
                      </a:r>
                    </a:p>
                    <a:p>
                      <a:r>
                        <a:rPr lang="en-US" sz="800" dirty="0" smtClean="0">
                          <a:solidFill>
                            <a:schemeClr val="tx1">
                              <a:lumMod val="65000"/>
                              <a:lumOff val="35000"/>
                            </a:schemeClr>
                          </a:solidFill>
                          <a:latin typeface="Arial" panose="020B0604020202020204" pitchFamily="34" charset="0"/>
                          <a:ea typeface="Arial" charset="0"/>
                          <a:cs typeface="Arial" panose="020B0604020202020204" pitchFamily="34" charset="0"/>
                        </a:rPr>
                        <a:t>AT&amp;T, Cisco, GE, IBM, Intel, Wind River</a:t>
                      </a:r>
                      <a:endParaRPr lang="en-US" sz="800" dirty="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32669887"/>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451325738"/>
              </p:ext>
            </p:extLst>
          </p:nvPr>
        </p:nvGraphicFramePr>
        <p:xfrm>
          <a:off x="4767809" y="427977"/>
          <a:ext cx="2047330" cy="2164080"/>
        </p:xfrm>
        <a:graphic>
          <a:graphicData uri="http://schemas.openxmlformats.org/drawingml/2006/table">
            <a:tbl>
              <a:tblPr firstRow="1" bandRow="1">
                <a:tableStyleId>{1E171933-4619-4E11-9A3F-F7608DF75F80}</a:tableStyleId>
              </a:tblPr>
              <a:tblGrid>
                <a:gridCol w="645185">
                  <a:extLst>
                    <a:ext uri="{9D8B030D-6E8A-4147-A177-3AD203B41FA5}">
                      <a16:colId xmlns:a16="http://schemas.microsoft.com/office/drawing/2014/main" val="20000"/>
                    </a:ext>
                  </a:extLst>
                </a:gridCol>
                <a:gridCol w="1402145">
                  <a:extLst>
                    <a:ext uri="{9D8B030D-6E8A-4147-A177-3AD203B41FA5}">
                      <a16:colId xmlns:a16="http://schemas.microsoft.com/office/drawing/2014/main" val="3042266211"/>
                    </a:ext>
                  </a:extLst>
                </a:gridCol>
              </a:tblGrid>
              <a:tr h="0">
                <a:tc gridSpan="2">
                  <a:txBody>
                    <a:bodyPr/>
                    <a:lstStyle/>
                    <a:p>
                      <a:r>
                        <a:rPr lang="en-US" sz="800" dirty="0" smtClean="0"/>
                        <a:t>AllJoyn Architecture</a:t>
                      </a:r>
                      <a:endParaRPr lang="en-US" sz="800" dirty="0">
                        <a:solidFill>
                          <a:schemeClr val="bg1"/>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75000"/>
                      </a:schemeClr>
                    </a:solidFill>
                  </a:tcPr>
                </a:tc>
                <a:tc hMerge="1">
                  <a:txBody>
                    <a:bodyPr/>
                    <a:lstStyle/>
                    <a:p>
                      <a:endParaRPr lang="en-US"/>
                    </a:p>
                  </a:txBody>
                  <a:tcPr/>
                </a:tc>
                <a:extLst>
                  <a:ext uri="{0D108BD9-81ED-4DB2-BD59-A6C34878D82A}">
                    <a16:rowId xmlns:a16="http://schemas.microsoft.com/office/drawing/2014/main" val="10000"/>
                  </a:ext>
                </a:extLst>
              </a:tr>
              <a:tr h="352964">
                <a:tc gridSpan="2">
                  <a:txBody>
                    <a:bodyPr/>
                    <a:lstStyle/>
                    <a:p>
                      <a:r>
                        <a:rPr lang="en-US" sz="80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AllJoyn</a:t>
                      </a:r>
                      <a:r>
                        <a:rPr lang="en-US" sz="800"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framework comprises: </a:t>
                      </a:r>
                    </a:p>
                    <a:p>
                      <a:r>
                        <a:rPr lang="en-US" sz="800"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a:t>
                      </a:r>
                      <a:r>
                        <a:rPr lang="en-US" sz="800" b="1"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AllJoyn Apps</a:t>
                      </a:r>
                      <a:r>
                        <a:rPr lang="en-US" sz="800"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and </a:t>
                      </a:r>
                      <a:r>
                        <a:rPr lang="en-US" sz="800" b="1"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AllJoyn Routers</a:t>
                      </a:r>
                      <a:r>
                        <a:rPr lang="en-US" sz="800"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a:t>
                      </a:r>
                    </a:p>
                    <a:p>
                      <a:r>
                        <a:rPr lang="en-US" sz="800"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App talks to Router and vice versa, </a:t>
                      </a:r>
                      <a:r>
                        <a:rPr lang="en-US" sz="800" b="1"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App can’t talk to App</a:t>
                      </a:r>
                      <a:r>
                        <a:rPr lang="en-US" sz="800"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a:t>
                      </a:r>
                      <a:endParaRPr lang="en-US" sz="80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2914566154"/>
                  </a:ext>
                </a:extLst>
              </a:tr>
              <a:tr h="0">
                <a:tc>
                  <a:txBody>
                    <a:bodyPr/>
                    <a:lstStyle/>
                    <a:p>
                      <a:r>
                        <a:rPr lang="en-US" sz="800" b="1"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Bundled Router</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App</a:t>
                      </a:r>
                      <a:r>
                        <a:rPr lang="en-US" sz="800"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uses its own Router, usually Android, iOS, Windows, or OSX apps.</a:t>
                      </a:r>
                      <a:endParaRPr lang="en-US" sz="80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67575727"/>
                  </a:ext>
                </a:extLst>
              </a:tr>
              <a:tr h="0">
                <a:tc>
                  <a:txBody>
                    <a:bodyPr/>
                    <a:lstStyle/>
                    <a:p>
                      <a:r>
                        <a:rPr lang="en-US" sz="800" b="1"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Standalone Router</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Multiple apps on</a:t>
                      </a:r>
                      <a:r>
                        <a:rPr lang="en-US" sz="800"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the same device share one Router.</a:t>
                      </a:r>
                      <a:endParaRPr lang="en-US" sz="80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60744267"/>
                  </a:ext>
                </a:extLst>
              </a:tr>
              <a:tr h="329514">
                <a:tc>
                  <a:txBody>
                    <a:bodyPr/>
                    <a:lstStyle/>
                    <a:p>
                      <a:r>
                        <a:rPr lang="en-US" sz="800" b="1"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“Remote” Router</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App uses Router</a:t>
                      </a:r>
                      <a:r>
                        <a:rPr lang="en-US" sz="800"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on a different device, usually apply for embedded devices with little or no resource.</a:t>
                      </a:r>
                      <a:endParaRPr lang="en-US" sz="80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87063872"/>
                  </a:ext>
                </a:extLst>
              </a:tr>
            </a:tbl>
          </a:graphicData>
        </a:graphic>
      </p:graphicFrame>
      <p:pic>
        <p:nvPicPr>
          <p:cNvPr id="7" name="Picture 6"/>
          <p:cNvPicPr>
            <a:picLocks noChangeAspect="1"/>
          </p:cNvPicPr>
          <p:nvPr/>
        </p:nvPicPr>
        <p:blipFill>
          <a:blip r:embed="rId4">
            <a:grayscl/>
            <a:extLst>
              <a:ext uri="{BEBA8EAE-BF5A-486C-A8C5-ECC9F3942E4B}">
                <a14:imgProps xmlns:a14="http://schemas.microsoft.com/office/drawing/2010/main">
                  <a14:imgLayer r:embed="rId5">
                    <a14:imgEffect>
                      <a14:sharpenSoften amount="25000"/>
                    </a14:imgEffect>
                    <a14:imgEffect>
                      <a14:brightnessContrast contrast="40000"/>
                    </a14:imgEffect>
                  </a14:imgLayer>
                </a14:imgProps>
              </a:ext>
            </a:extLst>
          </a:blip>
          <a:stretch>
            <a:fillRect/>
          </a:stretch>
        </p:blipFill>
        <p:spPr>
          <a:xfrm>
            <a:off x="4767808" y="2592056"/>
            <a:ext cx="2047330" cy="1944941"/>
          </a:xfrm>
          <a:prstGeom prst="rect">
            <a:avLst/>
          </a:prstGeom>
        </p:spPr>
      </p:pic>
      <p:graphicFrame>
        <p:nvGraphicFramePr>
          <p:cNvPr id="17" name="Table 16"/>
          <p:cNvGraphicFramePr>
            <a:graphicFrameLocks noGrp="1"/>
          </p:cNvGraphicFramePr>
          <p:nvPr>
            <p:extLst>
              <p:ext uri="{D42A27DB-BD31-4B8C-83A1-F6EECF244321}">
                <p14:modId xmlns:p14="http://schemas.microsoft.com/office/powerpoint/2010/main" val="3910399327"/>
              </p:ext>
            </p:extLst>
          </p:nvPr>
        </p:nvGraphicFramePr>
        <p:xfrm>
          <a:off x="4767808" y="4603737"/>
          <a:ext cx="2047331" cy="1859280"/>
        </p:xfrm>
        <a:graphic>
          <a:graphicData uri="http://schemas.openxmlformats.org/drawingml/2006/table">
            <a:tbl>
              <a:tblPr bandRow="1">
                <a:tableStyleId>{1E171933-4619-4E11-9A3F-F7608DF75F80}</a:tableStyleId>
              </a:tblPr>
              <a:tblGrid>
                <a:gridCol w="645185">
                  <a:extLst>
                    <a:ext uri="{9D8B030D-6E8A-4147-A177-3AD203B41FA5}">
                      <a16:colId xmlns:a16="http://schemas.microsoft.com/office/drawing/2014/main" val="20000"/>
                    </a:ext>
                  </a:extLst>
                </a:gridCol>
                <a:gridCol w="1402146">
                  <a:extLst>
                    <a:ext uri="{9D8B030D-6E8A-4147-A177-3AD203B41FA5}">
                      <a16:colId xmlns:a16="http://schemas.microsoft.com/office/drawing/2014/main" val="3042266211"/>
                    </a:ext>
                  </a:extLst>
                </a:gridCol>
              </a:tblGrid>
              <a:tr h="0">
                <a:tc>
                  <a:txBody>
                    <a:bodyPr/>
                    <a:lstStyle/>
                    <a:p>
                      <a:r>
                        <a:rPr lang="en-US" sz="800" b="1"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AllJoyn Core Library</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Lowest</a:t>
                      </a:r>
                      <a:r>
                        <a:rPr lang="en-US" sz="800"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level APIs to interact with AllJoyn network, such as </a:t>
                      </a:r>
                      <a:r>
                        <a:rPr lang="en-US" sz="800" b="1"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Security</a:t>
                      </a:r>
                      <a:r>
                        <a:rPr lang="en-US" sz="800"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a:t>
                      </a:r>
                      <a:r>
                        <a:rPr lang="en-US" sz="800" b="1"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Network</a:t>
                      </a:r>
                      <a:r>
                        <a:rPr lang="en-US" sz="800"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a:t>
                      </a:r>
                      <a:r>
                        <a:rPr lang="en-US" sz="800" b="1"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Session</a:t>
                      </a:r>
                      <a:r>
                        <a:rPr lang="en-US" sz="800"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a:t>
                      </a:r>
                      <a:r>
                        <a:rPr lang="en-US" sz="800" b="1"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Messaging / Routing</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67575727"/>
                  </a:ext>
                </a:extLst>
              </a:tr>
              <a:tr h="0">
                <a:tc>
                  <a:txBody>
                    <a:bodyPr/>
                    <a:lstStyle/>
                    <a:p>
                      <a:r>
                        <a:rPr lang="en-US" sz="800" b="1"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AllJoyn Service Framework</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Implements a</a:t>
                      </a:r>
                      <a:r>
                        <a:rPr lang="en-US" sz="800"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set of common services, like </a:t>
                      </a:r>
                      <a:r>
                        <a:rPr lang="en-US" sz="800" b="1"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onboarding</a:t>
                      </a:r>
                      <a:r>
                        <a:rPr lang="en-US" sz="800"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a:t>
                      </a:r>
                      <a:r>
                        <a:rPr lang="en-US" sz="800" b="1"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notification</a:t>
                      </a:r>
                      <a:r>
                        <a:rPr lang="en-US" sz="800"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a:t>
                      </a:r>
                      <a:r>
                        <a:rPr lang="en-US" sz="800" b="1"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configuration</a:t>
                      </a:r>
                      <a:r>
                        <a:rPr lang="en-US" sz="800"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or </a:t>
                      </a:r>
                      <a:r>
                        <a:rPr lang="en-US" sz="800" b="1"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control panel</a:t>
                      </a:r>
                      <a:r>
                        <a:rPr lang="en-US" sz="800"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a:t>
                      </a:r>
                      <a:endParaRPr lang="en-US" sz="80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60744267"/>
                  </a:ext>
                </a:extLst>
              </a:tr>
              <a:tr h="329514">
                <a:tc>
                  <a:txBody>
                    <a:bodyPr/>
                    <a:lstStyle/>
                    <a:p>
                      <a:r>
                        <a:rPr lang="en-US" sz="800" b="1"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AllJoyn</a:t>
                      </a:r>
                      <a:r>
                        <a:rPr lang="en-US" sz="800" b="1"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App Code</a:t>
                      </a:r>
                      <a:endParaRPr lang="en-US" sz="800" b="1" kern="1200" dirty="0" smtClean="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Application logic,</a:t>
                      </a:r>
                      <a:r>
                        <a:rPr lang="en-US" sz="800"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can access both Service Framework or Core APIs.</a:t>
                      </a:r>
                      <a:endParaRPr lang="en-US" sz="80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87063872"/>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1994751723"/>
              </p:ext>
            </p:extLst>
          </p:nvPr>
        </p:nvGraphicFramePr>
        <p:xfrm>
          <a:off x="54800" y="3226596"/>
          <a:ext cx="2158811" cy="5090160"/>
        </p:xfrm>
        <a:graphic>
          <a:graphicData uri="http://schemas.openxmlformats.org/drawingml/2006/table">
            <a:tbl>
              <a:tblPr firstRow="1" bandRow="1">
                <a:tableStyleId>{1E171933-4619-4E11-9A3F-F7608DF75F80}</a:tableStyleId>
              </a:tblPr>
              <a:tblGrid>
                <a:gridCol w="853971">
                  <a:extLst>
                    <a:ext uri="{9D8B030D-6E8A-4147-A177-3AD203B41FA5}">
                      <a16:colId xmlns:a16="http://schemas.microsoft.com/office/drawing/2014/main" val="20000"/>
                    </a:ext>
                  </a:extLst>
                </a:gridCol>
                <a:gridCol w="1304840">
                  <a:extLst>
                    <a:ext uri="{9D8B030D-6E8A-4147-A177-3AD203B41FA5}">
                      <a16:colId xmlns:a16="http://schemas.microsoft.com/office/drawing/2014/main" val="3042266211"/>
                    </a:ext>
                  </a:extLst>
                </a:gridCol>
              </a:tblGrid>
              <a:tr h="0">
                <a:tc gridSpan="2">
                  <a:txBody>
                    <a:bodyPr/>
                    <a:lstStyle/>
                    <a:p>
                      <a:r>
                        <a:rPr lang="en-US" sz="800" dirty="0" smtClean="0"/>
                        <a:t>Core</a:t>
                      </a:r>
                      <a:r>
                        <a:rPr lang="en-US" sz="800" baseline="0" dirty="0" smtClean="0"/>
                        <a:t> Framework</a:t>
                      </a:r>
                      <a:endParaRPr lang="en-US" sz="800" dirty="0">
                        <a:solidFill>
                          <a:schemeClr val="bg1"/>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75000"/>
                      </a:schemeClr>
                    </a:solidFill>
                  </a:tcPr>
                </a:tc>
                <a:tc hMerge="1">
                  <a:txBody>
                    <a:bodyPr/>
                    <a:lstStyle/>
                    <a:p>
                      <a:endParaRPr lang="en-US"/>
                    </a:p>
                  </a:txBody>
                  <a:tcPr/>
                </a:tc>
                <a:extLst>
                  <a:ext uri="{0D108BD9-81ED-4DB2-BD59-A6C34878D82A}">
                    <a16:rowId xmlns:a16="http://schemas.microsoft.com/office/drawing/2014/main" val="10000"/>
                  </a:ext>
                </a:extLst>
              </a:tr>
              <a:tr h="0">
                <a:tc gridSpan="2">
                  <a:txBody>
                    <a:bodyPr/>
                    <a:lstStyle/>
                    <a:p>
                      <a:r>
                        <a:rPr lang="en-US" sz="800" b="1"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Advertisement and Discovery</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2914566154"/>
                  </a:ext>
                </a:extLst>
              </a:tr>
              <a:tr h="0">
                <a:tc>
                  <a:txBody>
                    <a:bodyPr/>
                    <a:lstStyle/>
                    <a:p>
                      <a:r>
                        <a:rPr lang="en-US" sz="800" b="1"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About Announcement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Recommended mechanism for advertising,</a:t>
                      </a:r>
                      <a:r>
                        <a:rPr lang="en-US" sz="800"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provide set of metadata about the application.</a:t>
                      </a:r>
                      <a:endParaRPr lang="en-US" sz="80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67575727"/>
                  </a:ext>
                </a:extLst>
              </a:tr>
              <a:tr h="0">
                <a:tc>
                  <a:txBody>
                    <a:bodyPr/>
                    <a:lstStyle/>
                    <a:p>
                      <a:r>
                        <a:rPr lang="en-US" sz="800" b="1"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Well-known</a:t>
                      </a:r>
                      <a:r>
                        <a:rPr lang="en-US" sz="800" b="1"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Name</a:t>
                      </a:r>
                      <a:endParaRPr lang="en-US" sz="800" b="1" kern="1200" dirty="0" smtClean="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A more primitive mechanism for announce and discover of applications,</a:t>
                      </a:r>
                      <a:r>
                        <a:rPr lang="en-US" sz="800"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used by About Announcement.</a:t>
                      </a:r>
                      <a:endParaRPr lang="en-US" sz="80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60744267"/>
                  </a:ext>
                </a:extLst>
              </a:tr>
              <a:tr h="0">
                <a:tc gridSpan="2">
                  <a:txBody>
                    <a:bodyPr/>
                    <a:lstStyle/>
                    <a:p>
                      <a:r>
                        <a:rPr lang="en-US" sz="800" b="1"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Session and Port</a:t>
                      </a:r>
                    </a:p>
                    <a:p>
                      <a:r>
                        <a:rPr lang="en-US" sz="800" b="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After</a:t>
                      </a:r>
                      <a:r>
                        <a:rPr lang="en-US" sz="800" b="0"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discovery process happens, connection is created using Session and Port. </a:t>
                      </a:r>
                    </a:p>
                    <a:p>
                      <a:r>
                        <a:rPr lang="en-US" sz="800" b="0"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A session can be either </a:t>
                      </a:r>
                      <a:r>
                        <a:rPr lang="en-US" sz="80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point to point or multi-point. It is created on specific</a:t>
                      </a:r>
                      <a:r>
                        <a:rPr lang="en-US" sz="800"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port.</a:t>
                      </a:r>
                      <a:endParaRPr lang="en-US" sz="800" b="0"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80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14419518"/>
                  </a:ext>
                </a:extLst>
              </a:tr>
              <a:tr h="0">
                <a:tc gridSpan="2">
                  <a:txBody>
                    <a:bodyPr/>
                    <a:lstStyle/>
                    <a:p>
                      <a:r>
                        <a:rPr lang="en-US" sz="800" b="1"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Bus Attachment</a:t>
                      </a:r>
                    </a:p>
                    <a:p>
                      <a:r>
                        <a:rPr lang="en-US" sz="800" b="0"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Mediate all connection to AllJoyn bus. </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2972546784"/>
                  </a:ext>
                </a:extLst>
              </a:tr>
              <a:tr h="0">
                <a:tc gridSpan="2">
                  <a:txBody>
                    <a:bodyPr/>
                    <a:lstStyle/>
                    <a:p>
                      <a:r>
                        <a:rPr lang="en-US" sz="800" b="1"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Bus Object</a:t>
                      </a:r>
                    </a:p>
                    <a:p>
                      <a:r>
                        <a:rPr lang="en-US" sz="800" b="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Is attached to a specific bus path (same object</a:t>
                      </a:r>
                      <a:r>
                        <a:rPr lang="en-US" sz="800" b="0"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can be on different bus paths)</a:t>
                      </a:r>
                      <a:r>
                        <a:rPr lang="en-US" sz="800" b="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 implements</a:t>
                      </a:r>
                      <a:r>
                        <a:rPr lang="en-US" sz="800" b="0"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a set of interfaces, allows a remote entity to call a method on local application. </a:t>
                      </a:r>
                      <a:endParaRPr lang="en-US" sz="800" b="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80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00647963"/>
                  </a:ext>
                </a:extLst>
              </a:tr>
              <a:tr h="0">
                <a:tc gridSpan="2">
                  <a:txBody>
                    <a:bodyPr/>
                    <a:lstStyle/>
                    <a:p>
                      <a:r>
                        <a:rPr lang="en-US" sz="800" b="1"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ProxyBusObject</a:t>
                      </a:r>
                    </a:p>
                    <a:p>
                      <a:r>
                        <a:rPr lang="en-US" sz="800" b="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A</a:t>
                      </a:r>
                      <a:r>
                        <a:rPr lang="en-US" sz="800" b="0"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symmetrical object to Bus Object, created by remote application to gain access to the BusObject.</a:t>
                      </a:r>
                      <a:endParaRPr lang="en-US" sz="800" b="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3748369321"/>
                  </a:ext>
                </a:extLst>
              </a:tr>
              <a:tr h="0">
                <a:tc gridSpan="2">
                  <a:txBody>
                    <a:bodyPr/>
                    <a:lstStyle/>
                    <a:p>
                      <a:r>
                        <a:rPr lang="en-US" sz="800" b="1" kern="1200" dirty="0" err="1" smtClean="0">
                          <a:solidFill>
                            <a:schemeClr val="tx1">
                              <a:lumMod val="65000"/>
                              <a:lumOff val="35000"/>
                            </a:schemeClr>
                          </a:solidFill>
                          <a:latin typeface="Arial" panose="020B0604020202020204" pitchFamily="34" charset="0"/>
                          <a:ea typeface="Arial" charset="0"/>
                          <a:cs typeface="Arial" panose="020B0604020202020204" pitchFamily="34" charset="0"/>
                        </a:rPr>
                        <a:t>Sessionless</a:t>
                      </a:r>
                      <a:r>
                        <a:rPr lang="en-US" sz="800" b="1"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 Signal</a:t>
                      </a:r>
                    </a:p>
                    <a:p>
                      <a:r>
                        <a:rPr lang="en-US" sz="800" b="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A</a:t>
                      </a:r>
                      <a:r>
                        <a:rPr lang="en-US" sz="800" b="0"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mechanism to receive signals w/o having to manually create a session. </a:t>
                      </a:r>
                      <a:endParaRPr lang="en-US" sz="800" b="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3579201019"/>
                  </a:ext>
                </a:extLst>
              </a:tr>
              <a:tr h="0">
                <a:tc gridSpan="2">
                  <a:txBody>
                    <a:bodyPr/>
                    <a:lstStyle/>
                    <a:p>
                      <a:r>
                        <a:rPr lang="en-US" sz="800" b="1" kern="1200" dirty="0" err="1" smtClean="0">
                          <a:solidFill>
                            <a:schemeClr val="tx1">
                              <a:lumMod val="65000"/>
                              <a:lumOff val="35000"/>
                            </a:schemeClr>
                          </a:solidFill>
                          <a:latin typeface="Arial" panose="020B0604020202020204" pitchFamily="34" charset="0"/>
                          <a:ea typeface="Arial" charset="0"/>
                          <a:cs typeface="Arial" panose="020B0604020202020204" pitchFamily="34" charset="0"/>
                        </a:rPr>
                        <a:t>Instropection</a:t>
                      </a:r>
                      <a:endParaRPr lang="en-US" sz="800" b="1" kern="1200" dirty="0" smtClean="0">
                        <a:solidFill>
                          <a:schemeClr val="tx1">
                            <a:lumMod val="65000"/>
                            <a:lumOff val="35000"/>
                          </a:schemeClr>
                        </a:solidFill>
                        <a:latin typeface="Arial" panose="020B0604020202020204" pitchFamily="34" charset="0"/>
                        <a:ea typeface="Arial" charset="0"/>
                        <a:cs typeface="Arial" panose="020B0604020202020204" pitchFamily="34" charset="0"/>
                      </a:endParaRPr>
                    </a:p>
                    <a:p>
                      <a:r>
                        <a:rPr lang="en-US" sz="800" b="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To discover a remote AllJoyn application about its</a:t>
                      </a:r>
                      <a:r>
                        <a:rPr lang="en-US" sz="800" b="0"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objects and object paths, full interface: methods, </a:t>
                      </a:r>
                      <a:r>
                        <a:rPr lang="en-US" sz="800" b="0" kern="1200" baseline="0" dirty="0" err="1" smtClean="0">
                          <a:solidFill>
                            <a:schemeClr val="tx1">
                              <a:lumMod val="65000"/>
                              <a:lumOff val="35000"/>
                            </a:schemeClr>
                          </a:solidFill>
                          <a:latin typeface="Arial" panose="020B0604020202020204" pitchFamily="34" charset="0"/>
                          <a:ea typeface="Arial" charset="0"/>
                          <a:cs typeface="Arial" panose="020B0604020202020204" pitchFamily="34" charset="0"/>
                        </a:rPr>
                        <a:t>params</a:t>
                      </a:r>
                      <a:r>
                        <a:rPr lang="en-US" sz="800" b="0"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properties, and signals. </a:t>
                      </a:r>
                      <a:endParaRPr lang="en-US" sz="800" b="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234585281"/>
                  </a:ext>
                </a:extLst>
              </a:tr>
              <a:tr h="0">
                <a:tc gridSpan="2">
                  <a:txBody>
                    <a:bodyPr/>
                    <a:lstStyle/>
                    <a:p>
                      <a:r>
                        <a:rPr lang="en-US" sz="800" b="1"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Events and Actions</a:t>
                      </a:r>
                    </a:p>
                    <a:p>
                      <a:r>
                        <a:rPr lang="en-US" sz="800" b="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To describe its</a:t>
                      </a:r>
                      <a:r>
                        <a:rPr lang="en-US" sz="800" b="0"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signals and methods accordingly </a:t>
                      </a:r>
                      <a:endParaRPr lang="en-US" sz="800" b="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3930305007"/>
                  </a:ext>
                </a:extLst>
              </a:tr>
              <a:tr h="0">
                <a:tc gridSpan="2">
                  <a:txBody>
                    <a:bodyPr/>
                    <a:lstStyle/>
                    <a:p>
                      <a:r>
                        <a:rPr lang="en-US" sz="800" b="1"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Security</a:t>
                      </a:r>
                    </a:p>
                    <a:p>
                      <a:r>
                        <a:rPr lang="en-US" sz="800" b="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Occurs at the application</a:t>
                      </a:r>
                      <a:r>
                        <a:rPr lang="en-US" sz="800" b="0"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level, as there is no trust at the device level. Using PIN code, PSK, or ECDSA. Message are encrypted with AES-128 CMM</a:t>
                      </a:r>
                      <a:endParaRPr lang="en-US" sz="800" b="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727785688"/>
                  </a:ext>
                </a:extLst>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3089682156"/>
              </p:ext>
            </p:extLst>
          </p:nvPr>
        </p:nvGraphicFramePr>
        <p:xfrm>
          <a:off x="2355563" y="3841737"/>
          <a:ext cx="2269777" cy="2895600"/>
        </p:xfrm>
        <a:graphic>
          <a:graphicData uri="http://schemas.openxmlformats.org/drawingml/2006/table">
            <a:tbl>
              <a:tblPr firstRow="1" bandRow="1">
                <a:tableStyleId>{1E171933-4619-4E11-9A3F-F7608DF75F80}</a:tableStyleId>
              </a:tblPr>
              <a:tblGrid>
                <a:gridCol w="703867">
                  <a:extLst>
                    <a:ext uri="{9D8B030D-6E8A-4147-A177-3AD203B41FA5}">
                      <a16:colId xmlns:a16="http://schemas.microsoft.com/office/drawing/2014/main" val="20000"/>
                    </a:ext>
                  </a:extLst>
                </a:gridCol>
                <a:gridCol w="1565910">
                  <a:extLst>
                    <a:ext uri="{9D8B030D-6E8A-4147-A177-3AD203B41FA5}">
                      <a16:colId xmlns:a16="http://schemas.microsoft.com/office/drawing/2014/main" val="3042266211"/>
                    </a:ext>
                  </a:extLst>
                </a:gridCol>
              </a:tblGrid>
              <a:tr h="0">
                <a:tc gridSpan="2">
                  <a:txBody>
                    <a:bodyPr/>
                    <a:lstStyle/>
                    <a:p>
                      <a:r>
                        <a:rPr lang="en-US" sz="800" dirty="0" smtClean="0"/>
                        <a:t>The AllJoyn Session</a:t>
                      </a:r>
                      <a:endParaRPr lang="en-US" sz="800" dirty="0">
                        <a:solidFill>
                          <a:schemeClr val="bg1"/>
                        </a:solidFill>
                        <a:latin typeface="Arial" panose="020B0604020202020204" pitchFamily="34" charset="0"/>
                        <a:ea typeface="Arial" charset="0"/>
                        <a:cs typeface="Arial" panose="020B0604020202020204" pitchFamily="34"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75000"/>
                      </a:schemeClr>
                    </a:solidFill>
                  </a:tcPr>
                </a:tc>
                <a:tc hMerge="1">
                  <a:txBody>
                    <a:bodyPr/>
                    <a:lstStyle/>
                    <a:p>
                      <a:endParaRPr lang="en-US"/>
                    </a:p>
                  </a:txBody>
                  <a:tcPr/>
                </a:tc>
                <a:extLst>
                  <a:ext uri="{0D108BD9-81ED-4DB2-BD59-A6C34878D82A}">
                    <a16:rowId xmlns:a16="http://schemas.microsoft.com/office/drawing/2014/main" val="10000"/>
                  </a:ext>
                </a:extLst>
              </a:tr>
              <a:tr h="0">
                <a:tc gridSpan="2">
                  <a:txBody>
                    <a:bodyPr/>
                    <a:lstStyle/>
                    <a:p>
                      <a:r>
                        <a:rPr lang="en-US" sz="800" b="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The AllJoyn requires “from” and “to” information</a:t>
                      </a:r>
                      <a:r>
                        <a:rPr lang="en-US" sz="800" b="0"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to form a session. </a:t>
                      </a:r>
                      <a:endParaRPr lang="en-US" sz="800" b="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2914566154"/>
                  </a:ext>
                </a:extLst>
              </a:tr>
              <a:tr h="0">
                <a:tc>
                  <a:txBody>
                    <a:bodyPr/>
                    <a:lstStyle/>
                    <a:p>
                      <a:r>
                        <a:rPr lang="en-US" sz="800" b="1"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TO</a:t>
                      </a:r>
                    </a:p>
                    <a:p>
                      <a:r>
                        <a:rPr lang="en-US" sz="800" b="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Correspond to the targeted </a:t>
                      </a:r>
                      <a:r>
                        <a:rPr lang="en-US" sz="800" b="1"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service</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{session</a:t>
                      </a:r>
                      <a:r>
                        <a:rPr lang="en-US" sz="800"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options, bus name, session port}</a:t>
                      </a:r>
                    </a:p>
                    <a:p>
                      <a:r>
                        <a:rPr lang="en-US" sz="800"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a:t>
                      </a:r>
                      <a:r>
                        <a:rPr lang="en-US" sz="800" b="1"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session options</a:t>
                      </a:r>
                      <a:r>
                        <a:rPr lang="en-US" sz="800"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how the data is exchanged, i.e. TCP or UDP.</a:t>
                      </a:r>
                    </a:p>
                    <a:p>
                      <a:r>
                        <a:rPr lang="en-US" sz="800"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a:t>
                      </a:r>
                      <a:r>
                        <a:rPr lang="en-US" sz="800" b="1"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bus name</a:t>
                      </a:r>
                      <a:r>
                        <a:rPr lang="en-US" sz="800"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the well-known name of corresponding bus attachment</a:t>
                      </a:r>
                    </a:p>
                    <a:p>
                      <a:r>
                        <a:rPr lang="en-US" sz="800"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a:t>
                      </a:r>
                      <a:r>
                        <a:rPr lang="en-US" sz="800" b="1"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session port</a:t>
                      </a:r>
                      <a:r>
                        <a:rPr lang="en-US" sz="800"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point of delivery “inside” the bus attachment. </a:t>
                      </a:r>
                    </a:p>
                    <a:p>
                      <a:r>
                        <a:rPr lang="en-US" sz="800" kern="1200" baseline="0" dirty="0" err="1" smtClean="0">
                          <a:solidFill>
                            <a:schemeClr val="tx1">
                              <a:lumMod val="65000"/>
                              <a:lumOff val="35000"/>
                            </a:schemeClr>
                          </a:solidFill>
                          <a:latin typeface="Arial" panose="020B0604020202020204" pitchFamily="34" charset="0"/>
                          <a:ea typeface="Arial" charset="0"/>
                          <a:cs typeface="Arial" panose="020B0604020202020204" pitchFamily="34" charset="0"/>
                        </a:rPr>
                        <a:t>Eg</a:t>
                      </a:r>
                      <a:r>
                        <a:rPr lang="en-US" sz="800"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{reliable IP messages, </a:t>
                      </a:r>
                      <a:r>
                        <a:rPr lang="en-US" sz="800" kern="1200" baseline="0" dirty="0" err="1" smtClean="0">
                          <a:solidFill>
                            <a:schemeClr val="tx1">
                              <a:lumMod val="65000"/>
                              <a:lumOff val="35000"/>
                            </a:schemeClr>
                          </a:solidFill>
                          <a:latin typeface="Arial" panose="020B0604020202020204" pitchFamily="34" charset="0"/>
                          <a:ea typeface="Arial" charset="0"/>
                          <a:cs typeface="Arial" panose="020B0604020202020204" pitchFamily="34" charset="0"/>
                        </a:rPr>
                        <a:t>org.alljoyn.samples.chat.a</a:t>
                      </a:r>
                      <a:r>
                        <a:rPr lang="en-US" sz="800"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42}</a:t>
                      </a:r>
                      <a:endParaRPr lang="en-US" sz="80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67575727"/>
                  </a:ext>
                </a:extLst>
              </a:tr>
              <a:tr h="0">
                <a:tc>
                  <a:txBody>
                    <a:bodyPr/>
                    <a:lstStyle/>
                    <a:p>
                      <a:r>
                        <a:rPr lang="en-US" sz="800" b="1"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FROM</a:t>
                      </a:r>
                    </a:p>
                    <a:p>
                      <a:r>
                        <a:rPr lang="en-US" sz="800" b="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Correspond</a:t>
                      </a:r>
                      <a:r>
                        <a:rPr lang="en-US" sz="800" b="0"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to the </a:t>
                      </a:r>
                      <a:r>
                        <a:rPr lang="en-US" sz="800" b="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location of the </a:t>
                      </a:r>
                      <a:r>
                        <a:rPr lang="en-US" sz="800" b="1"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client</a:t>
                      </a:r>
                      <a:r>
                        <a:rPr lang="en-US" sz="800" b="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 component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80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{session options, unique name, session ID}</a:t>
                      </a:r>
                    </a:p>
                    <a:p>
                      <a:r>
                        <a:rPr lang="en-US" sz="80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 </a:t>
                      </a:r>
                      <a:r>
                        <a:rPr lang="en-US" sz="800" b="1" kern="1200" dirty="0" smtClean="0">
                          <a:solidFill>
                            <a:schemeClr val="tx1">
                              <a:lumMod val="65000"/>
                              <a:lumOff val="35000"/>
                            </a:schemeClr>
                          </a:solidFill>
                          <a:latin typeface="Arial" panose="020B0604020202020204" pitchFamily="34" charset="0"/>
                          <a:ea typeface="Arial" charset="0"/>
                          <a:cs typeface="Arial" panose="020B0604020202020204" pitchFamily="34" charset="0"/>
                        </a:rPr>
                        <a:t>unique</a:t>
                      </a:r>
                      <a:r>
                        <a:rPr lang="en-US" sz="800" b="1"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name</a:t>
                      </a:r>
                      <a:r>
                        <a:rPr lang="en-US" sz="800"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the client’s unique name</a:t>
                      </a:r>
                    </a:p>
                    <a:p>
                      <a:r>
                        <a:rPr lang="en-US" sz="800"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a:t>
                      </a:r>
                      <a:r>
                        <a:rPr lang="en-US" sz="800" b="1"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session ID</a:t>
                      </a:r>
                      <a:r>
                        <a:rPr lang="en-US" sz="800"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the client is assigned an ID when the connection is established.</a:t>
                      </a:r>
                    </a:p>
                    <a:p>
                      <a:r>
                        <a:rPr lang="en-US" sz="800" kern="1200" baseline="0" dirty="0" err="1" smtClean="0">
                          <a:solidFill>
                            <a:schemeClr val="tx1">
                              <a:lumMod val="65000"/>
                              <a:lumOff val="35000"/>
                            </a:schemeClr>
                          </a:solidFill>
                          <a:latin typeface="Arial" panose="020B0604020202020204" pitchFamily="34" charset="0"/>
                          <a:ea typeface="Arial" charset="0"/>
                          <a:cs typeface="Arial" panose="020B0604020202020204" pitchFamily="34" charset="0"/>
                        </a:rPr>
                        <a:t>Eg</a:t>
                      </a:r>
                      <a:r>
                        <a:rPr lang="en-US" sz="800"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{reliable IP messages, </a:t>
                      </a:r>
                      <a:r>
                        <a:rPr lang="en-US" sz="800" kern="1200" baseline="0" dirty="0" err="1" smtClean="0">
                          <a:solidFill>
                            <a:schemeClr val="tx1">
                              <a:lumMod val="65000"/>
                              <a:lumOff val="35000"/>
                            </a:schemeClr>
                          </a:solidFill>
                          <a:latin typeface="Arial" panose="020B0604020202020204" pitchFamily="34" charset="0"/>
                          <a:ea typeface="Arial" charset="0"/>
                          <a:cs typeface="Arial" panose="020B0604020202020204" pitchFamily="34" charset="0"/>
                        </a:rPr>
                        <a:t>org.alljoyn.samples.chat.a</a:t>
                      </a:r>
                      <a:r>
                        <a:rPr lang="en-US" sz="800" kern="1200" baseline="0" dirty="0" smtClean="0">
                          <a:solidFill>
                            <a:schemeClr val="tx1">
                              <a:lumMod val="65000"/>
                              <a:lumOff val="35000"/>
                            </a:schemeClr>
                          </a:solidFill>
                          <a:latin typeface="Arial" panose="020B0604020202020204" pitchFamily="34" charset="0"/>
                          <a:ea typeface="Arial" charset="0"/>
                          <a:cs typeface="Arial" panose="020B0604020202020204" pitchFamily="34" charset="0"/>
                        </a:rPr>
                        <a:t>, :2.1, 1025}</a:t>
                      </a:r>
                      <a:endParaRPr lang="en-US" sz="800" kern="1200" dirty="0" smtClean="0">
                        <a:solidFill>
                          <a:schemeClr val="tx1">
                            <a:lumMod val="65000"/>
                            <a:lumOff val="35000"/>
                          </a:schemeClr>
                        </a:solidFill>
                        <a:latin typeface="Arial" panose="020B0604020202020204" pitchFamily="34" charset="0"/>
                        <a:ea typeface="Arial" charset="0"/>
                        <a:cs typeface="Arial" panose="020B0604020202020204"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60744267"/>
                  </a:ext>
                </a:extLst>
              </a:tr>
            </a:tbl>
          </a:graphicData>
        </a:graphic>
      </p:graphicFrame>
    </p:spTree>
    <p:extLst>
      <p:ext uri="{BB962C8B-B14F-4D97-AF65-F5344CB8AC3E}">
        <p14:creationId xmlns:p14="http://schemas.microsoft.com/office/powerpoint/2010/main" val="19297224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2429</TotalTime>
  <Words>4137</Words>
  <Application>Microsoft Office PowerPoint</Application>
  <PresentationFormat>Letter Paper (8.5x11 in)</PresentationFormat>
  <Paragraphs>554</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Steven Vo</dc:creator>
  <cp:lastModifiedBy>Steven Vo</cp:lastModifiedBy>
  <cp:revision>204</cp:revision>
  <cp:lastPrinted>2015-11-06T03:38:48Z</cp:lastPrinted>
  <dcterms:created xsi:type="dcterms:W3CDTF">2015-11-05T02:33:41Z</dcterms:created>
  <dcterms:modified xsi:type="dcterms:W3CDTF">2015-11-07T19:17:37Z</dcterms:modified>
</cp:coreProperties>
</file>